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648" r:id="rId2"/>
  </p:sldMasterIdLst>
  <p:notesMasterIdLst>
    <p:notesMasterId r:id="rId27"/>
  </p:notesMasterIdLst>
  <p:sldIdLst>
    <p:sldId id="609" r:id="rId3"/>
    <p:sldId id="608" r:id="rId4"/>
    <p:sldId id="301" r:id="rId5"/>
    <p:sldId id="303" r:id="rId6"/>
    <p:sldId id="304" r:id="rId7"/>
    <p:sldId id="305" r:id="rId8"/>
    <p:sldId id="603" r:id="rId9"/>
    <p:sldId id="588" r:id="rId10"/>
    <p:sldId id="604" r:id="rId11"/>
    <p:sldId id="602" r:id="rId12"/>
    <p:sldId id="589" r:id="rId13"/>
    <p:sldId id="590" r:id="rId14"/>
    <p:sldId id="591" r:id="rId15"/>
    <p:sldId id="592" r:id="rId16"/>
    <p:sldId id="593" r:id="rId17"/>
    <p:sldId id="594" r:id="rId18"/>
    <p:sldId id="595" r:id="rId19"/>
    <p:sldId id="605" r:id="rId20"/>
    <p:sldId id="596" r:id="rId21"/>
    <p:sldId id="597" r:id="rId22"/>
    <p:sldId id="598" r:id="rId23"/>
    <p:sldId id="599" r:id="rId24"/>
    <p:sldId id="600" r:id="rId25"/>
    <p:sldId id="610" r:id="rId26"/>
  </p:sldIdLst>
  <p:sldSz cx="10058400" cy="7772400"/>
  <p:notesSz cx="6858000" cy="9144000"/>
  <p:defaultTextStyle>
    <a:defPPr>
      <a:defRPr lang="en-US"/>
    </a:defPPr>
    <a:lvl1pPr marL="0" algn="l" defTabSz="509412" rtl="0" eaLnBrk="1" latinLnBrk="0" hangingPunct="1">
      <a:defRPr sz="2006" kern="1200">
        <a:solidFill>
          <a:schemeClr val="tx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002855"/>
    <a:srgbClr val="00B2A8"/>
    <a:srgbClr val="152B53"/>
    <a:srgbClr val="F6F6F6"/>
    <a:srgbClr val="F4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83" autoAdjust="0"/>
    <p:restoredTop sz="96336"/>
  </p:normalViewPr>
  <p:slideViewPr>
    <p:cSldViewPr snapToGrid="0" snapToObjects="1">
      <p:cViewPr varScale="1">
        <p:scale>
          <a:sx n="97" d="100"/>
          <a:sy n="97" d="100"/>
        </p:scale>
        <p:origin x="216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0" d="100"/>
          <a:sy n="120" d="100"/>
        </p:scale>
        <p:origin x="434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8935690C-9691-E745-9419-5888C37F1F40}" type="datetimeFigureOut">
              <a:rPr lang="en-US" smtClean="0"/>
              <a:pPr/>
              <a:t>7/11/2022</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FAE71E3-59E5-9A47-A4A5-70B625E019BE}" type="slidenum">
              <a:rPr lang="en-US" smtClean="0"/>
              <a:pPr/>
              <a:t>‹#›</a:t>
            </a:fld>
            <a:endParaRPr lang="en-US" dirty="0"/>
          </a:p>
        </p:txBody>
      </p:sp>
    </p:spTree>
    <p:extLst>
      <p:ext uri="{BB962C8B-B14F-4D97-AF65-F5344CB8AC3E}">
        <p14:creationId xmlns:p14="http://schemas.microsoft.com/office/powerpoint/2010/main" val="2981984785"/>
      </p:ext>
    </p:extLst>
  </p:cSld>
  <p:clrMap bg1="lt1" tx1="dk1" bg2="lt2" tx2="dk2" accent1="accent1" accent2="accent2" accent3="accent3" accent4="accent4" accent5="accent5" accent6="accent6" hlink="hlink" folHlink="folHlink"/>
  <p:notesStyle>
    <a:lvl1pPr marL="0" algn="l" defTabSz="1018824" rtl="0" eaLnBrk="1" latinLnBrk="0" hangingPunct="1">
      <a:defRPr sz="1337" b="0" i="0" kern="1200">
        <a:solidFill>
          <a:schemeClr val="tx1"/>
        </a:solidFill>
        <a:latin typeface="Arial" panose="020B0604020202020204" pitchFamily="34" charset="0"/>
        <a:ea typeface="+mn-ea"/>
        <a:cs typeface="+mn-cs"/>
      </a:defRPr>
    </a:lvl1pPr>
    <a:lvl2pPr marL="509412" algn="l" defTabSz="1018824" rtl="0" eaLnBrk="1" latinLnBrk="0" hangingPunct="1">
      <a:defRPr sz="1337" b="0" i="0" kern="1200">
        <a:solidFill>
          <a:schemeClr val="tx1"/>
        </a:solidFill>
        <a:latin typeface="Arial" panose="020B0604020202020204" pitchFamily="34" charset="0"/>
        <a:ea typeface="+mn-ea"/>
        <a:cs typeface="+mn-cs"/>
      </a:defRPr>
    </a:lvl2pPr>
    <a:lvl3pPr marL="1018824" algn="l" defTabSz="1018824" rtl="0" eaLnBrk="1" latinLnBrk="0" hangingPunct="1">
      <a:defRPr sz="1337" b="0" i="0" kern="1200">
        <a:solidFill>
          <a:schemeClr val="tx1"/>
        </a:solidFill>
        <a:latin typeface="Arial" panose="020B0604020202020204" pitchFamily="34" charset="0"/>
        <a:ea typeface="+mn-ea"/>
        <a:cs typeface="+mn-cs"/>
      </a:defRPr>
    </a:lvl3pPr>
    <a:lvl4pPr marL="1528237" algn="l" defTabSz="1018824" rtl="0" eaLnBrk="1" latinLnBrk="0" hangingPunct="1">
      <a:defRPr sz="1337" b="0" i="0" kern="1200">
        <a:solidFill>
          <a:schemeClr val="tx1"/>
        </a:solidFill>
        <a:latin typeface="Arial" panose="020B0604020202020204" pitchFamily="34" charset="0"/>
        <a:ea typeface="+mn-ea"/>
        <a:cs typeface="+mn-cs"/>
      </a:defRPr>
    </a:lvl4pPr>
    <a:lvl5pPr marL="2037649" algn="l" defTabSz="1018824" rtl="0" eaLnBrk="1" latinLnBrk="0" hangingPunct="1">
      <a:defRPr sz="1337" b="0" i="0" kern="1200">
        <a:solidFill>
          <a:schemeClr val="tx1"/>
        </a:solidFill>
        <a:latin typeface="Arial" panose="020B0604020202020204" pitchFamily="34" charset="0"/>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8</a:t>
            </a:fld>
            <a:endParaRPr lang="en-US" dirty="0"/>
          </a:p>
        </p:txBody>
      </p:sp>
    </p:spTree>
    <p:extLst>
      <p:ext uri="{BB962C8B-B14F-4D97-AF65-F5344CB8AC3E}">
        <p14:creationId xmlns:p14="http://schemas.microsoft.com/office/powerpoint/2010/main" val="150838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20</a:t>
            </a:fld>
            <a:endParaRPr lang="en-US" dirty="0"/>
          </a:p>
        </p:txBody>
      </p:sp>
    </p:spTree>
    <p:extLst>
      <p:ext uri="{BB962C8B-B14F-4D97-AF65-F5344CB8AC3E}">
        <p14:creationId xmlns:p14="http://schemas.microsoft.com/office/powerpoint/2010/main" val="385322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21</a:t>
            </a:fld>
            <a:endParaRPr lang="en-US" dirty="0"/>
          </a:p>
        </p:txBody>
      </p:sp>
    </p:spTree>
    <p:extLst>
      <p:ext uri="{BB962C8B-B14F-4D97-AF65-F5344CB8AC3E}">
        <p14:creationId xmlns:p14="http://schemas.microsoft.com/office/powerpoint/2010/main" val="171102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22</a:t>
            </a:fld>
            <a:endParaRPr lang="en-US" dirty="0"/>
          </a:p>
        </p:txBody>
      </p:sp>
    </p:spTree>
    <p:extLst>
      <p:ext uri="{BB962C8B-B14F-4D97-AF65-F5344CB8AC3E}">
        <p14:creationId xmlns:p14="http://schemas.microsoft.com/office/powerpoint/2010/main" val="173153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23</a:t>
            </a:fld>
            <a:endParaRPr lang="en-US" dirty="0"/>
          </a:p>
        </p:txBody>
      </p:sp>
    </p:spTree>
    <p:extLst>
      <p:ext uri="{BB962C8B-B14F-4D97-AF65-F5344CB8AC3E}">
        <p14:creationId xmlns:p14="http://schemas.microsoft.com/office/powerpoint/2010/main" val="111985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11</a:t>
            </a:fld>
            <a:endParaRPr lang="en-US" dirty="0"/>
          </a:p>
        </p:txBody>
      </p:sp>
    </p:spTree>
    <p:extLst>
      <p:ext uri="{BB962C8B-B14F-4D97-AF65-F5344CB8AC3E}">
        <p14:creationId xmlns:p14="http://schemas.microsoft.com/office/powerpoint/2010/main" val="55374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12</a:t>
            </a:fld>
            <a:endParaRPr lang="en-US" dirty="0"/>
          </a:p>
        </p:txBody>
      </p:sp>
    </p:spTree>
    <p:extLst>
      <p:ext uri="{BB962C8B-B14F-4D97-AF65-F5344CB8AC3E}">
        <p14:creationId xmlns:p14="http://schemas.microsoft.com/office/powerpoint/2010/main" val="39406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13</a:t>
            </a:fld>
            <a:endParaRPr lang="en-US" dirty="0"/>
          </a:p>
        </p:txBody>
      </p:sp>
    </p:spTree>
    <p:extLst>
      <p:ext uri="{BB962C8B-B14F-4D97-AF65-F5344CB8AC3E}">
        <p14:creationId xmlns:p14="http://schemas.microsoft.com/office/powerpoint/2010/main" val="276118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14</a:t>
            </a:fld>
            <a:endParaRPr lang="en-US" dirty="0"/>
          </a:p>
        </p:txBody>
      </p:sp>
    </p:spTree>
    <p:extLst>
      <p:ext uri="{BB962C8B-B14F-4D97-AF65-F5344CB8AC3E}">
        <p14:creationId xmlns:p14="http://schemas.microsoft.com/office/powerpoint/2010/main" val="337618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15</a:t>
            </a:fld>
            <a:endParaRPr lang="en-US" dirty="0"/>
          </a:p>
        </p:txBody>
      </p:sp>
    </p:spTree>
    <p:extLst>
      <p:ext uri="{BB962C8B-B14F-4D97-AF65-F5344CB8AC3E}">
        <p14:creationId xmlns:p14="http://schemas.microsoft.com/office/powerpoint/2010/main" val="111495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16</a:t>
            </a:fld>
            <a:endParaRPr lang="en-US" dirty="0"/>
          </a:p>
        </p:txBody>
      </p:sp>
    </p:spTree>
    <p:extLst>
      <p:ext uri="{BB962C8B-B14F-4D97-AF65-F5344CB8AC3E}">
        <p14:creationId xmlns:p14="http://schemas.microsoft.com/office/powerpoint/2010/main" val="316000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17</a:t>
            </a:fld>
            <a:endParaRPr lang="en-US" dirty="0"/>
          </a:p>
        </p:txBody>
      </p:sp>
    </p:spTree>
    <p:extLst>
      <p:ext uri="{BB962C8B-B14F-4D97-AF65-F5344CB8AC3E}">
        <p14:creationId xmlns:p14="http://schemas.microsoft.com/office/powerpoint/2010/main" val="407300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19</a:t>
            </a:fld>
            <a:endParaRPr lang="en-US" dirty="0"/>
          </a:p>
        </p:txBody>
      </p:sp>
    </p:spTree>
    <p:extLst>
      <p:ext uri="{BB962C8B-B14F-4D97-AF65-F5344CB8AC3E}">
        <p14:creationId xmlns:p14="http://schemas.microsoft.com/office/powerpoint/2010/main" val="1744256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C3D83E45-7453-4648-906A-6B873D0BA678}"/>
              </a:ext>
            </a:extLst>
          </p:cNvPr>
          <p:cNvSpPr/>
          <p:nvPr userDrawn="1"/>
        </p:nvSpPr>
        <p:spPr>
          <a:xfrm rot="10800000" flipH="1">
            <a:off x="962256" y="7493"/>
            <a:ext cx="9105456" cy="7757415"/>
          </a:xfrm>
          <a:custGeom>
            <a:avLst/>
            <a:gdLst>
              <a:gd name="connsiteX0" fmla="*/ 0 w 7132320"/>
              <a:gd name="connsiteY0" fmla="*/ 6858000 h 6878320"/>
              <a:gd name="connsiteX1" fmla="*/ 5191760 w 7132320"/>
              <a:gd name="connsiteY1" fmla="*/ 0 h 6878320"/>
              <a:gd name="connsiteX2" fmla="*/ 7132320 w 7132320"/>
              <a:gd name="connsiteY2" fmla="*/ 0 h 6878320"/>
              <a:gd name="connsiteX3" fmla="*/ 7132320 w 7132320"/>
              <a:gd name="connsiteY3" fmla="*/ 6878320 h 6878320"/>
              <a:gd name="connsiteX4" fmla="*/ 7122160 w 7132320"/>
              <a:gd name="connsiteY4" fmla="*/ 6878320 h 6878320"/>
              <a:gd name="connsiteX0" fmla="*/ 0 w 7132320"/>
              <a:gd name="connsiteY0" fmla="*/ 6886281 h 6886281"/>
              <a:gd name="connsiteX1" fmla="*/ 5191760 w 7132320"/>
              <a:gd name="connsiteY1" fmla="*/ 0 h 6886281"/>
              <a:gd name="connsiteX2" fmla="*/ 7132320 w 7132320"/>
              <a:gd name="connsiteY2" fmla="*/ 0 h 6886281"/>
              <a:gd name="connsiteX3" fmla="*/ 7132320 w 7132320"/>
              <a:gd name="connsiteY3" fmla="*/ 6878320 h 6886281"/>
              <a:gd name="connsiteX4" fmla="*/ 7122160 w 7132320"/>
              <a:gd name="connsiteY4" fmla="*/ 6878320 h 6886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2320" h="6886281">
                <a:moveTo>
                  <a:pt x="0" y="6886281"/>
                </a:moveTo>
                <a:lnTo>
                  <a:pt x="5191760" y="0"/>
                </a:lnTo>
                <a:lnTo>
                  <a:pt x="7132320" y="0"/>
                </a:lnTo>
                <a:lnTo>
                  <a:pt x="7132320" y="6878320"/>
                </a:lnTo>
                <a:lnTo>
                  <a:pt x="7122160" y="6878320"/>
                </a:lnTo>
              </a:path>
            </a:pathLst>
          </a:custGeom>
          <a:solidFill>
            <a:schemeClr val="bg1">
              <a:lumMod val="8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sp>
        <p:nvSpPr>
          <p:cNvPr id="8" name="Freeform 7">
            <a:extLst>
              <a:ext uri="{FF2B5EF4-FFF2-40B4-BE49-F238E27FC236}">
                <a16:creationId xmlns:a16="http://schemas.microsoft.com/office/drawing/2014/main" id="{72D1646C-6A5D-3E4D-97D4-D7B4E8FDCBCB}"/>
              </a:ext>
            </a:extLst>
          </p:cNvPr>
          <p:cNvSpPr/>
          <p:nvPr userDrawn="1"/>
        </p:nvSpPr>
        <p:spPr>
          <a:xfrm flipH="1">
            <a:off x="3429914" y="7493"/>
            <a:ext cx="6628486" cy="7760401"/>
          </a:xfrm>
          <a:custGeom>
            <a:avLst/>
            <a:gdLst>
              <a:gd name="connsiteX0" fmla="*/ 6011056 w 6011056"/>
              <a:gd name="connsiteY0" fmla="*/ 29980 h 6910465"/>
              <a:gd name="connsiteX1" fmla="*/ 899410 w 6011056"/>
              <a:gd name="connsiteY1" fmla="*/ 6910465 h 6910465"/>
              <a:gd name="connsiteX2" fmla="*/ 0 w 6011056"/>
              <a:gd name="connsiteY2" fmla="*/ 6910465 h 6910465"/>
              <a:gd name="connsiteX3" fmla="*/ 0 w 6011056"/>
              <a:gd name="connsiteY3" fmla="*/ 0 h 6910465"/>
              <a:gd name="connsiteX4" fmla="*/ 6011056 w 6011056"/>
              <a:gd name="connsiteY4" fmla="*/ 29980 h 6910465"/>
              <a:gd name="connsiteX0" fmla="*/ 6023248 w 6023248"/>
              <a:gd name="connsiteY0" fmla="*/ 5371 h 6910465"/>
              <a:gd name="connsiteX1" fmla="*/ 899410 w 6023248"/>
              <a:gd name="connsiteY1" fmla="*/ 6910465 h 6910465"/>
              <a:gd name="connsiteX2" fmla="*/ 0 w 6023248"/>
              <a:gd name="connsiteY2" fmla="*/ 6910465 h 6910465"/>
              <a:gd name="connsiteX3" fmla="*/ 0 w 6023248"/>
              <a:gd name="connsiteY3" fmla="*/ 0 h 6910465"/>
              <a:gd name="connsiteX4" fmla="*/ 6023248 w 6023248"/>
              <a:gd name="connsiteY4" fmla="*/ 5371 h 6910465"/>
              <a:gd name="connsiteX0" fmla="*/ 6023248 w 6023248"/>
              <a:gd name="connsiteY0" fmla="*/ 5371 h 6910465"/>
              <a:gd name="connsiteX1" fmla="*/ 21586 w 6023248"/>
              <a:gd name="connsiteY1" fmla="*/ 6910465 h 6910465"/>
              <a:gd name="connsiteX2" fmla="*/ 0 w 6023248"/>
              <a:gd name="connsiteY2" fmla="*/ 6910465 h 6910465"/>
              <a:gd name="connsiteX3" fmla="*/ 0 w 6023248"/>
              <a:gd name="connsiteY3" fmla="*/ 0 h 6910465"/>
              <a:gd name="connsiteX4" fmla="*/ 6023248 w 6023248"/>
              <a:gd name="connsiteY4" fmla="*/ 5371 h 691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3248" h="6910465">
                <a:moveTo>
                  <a:pt x="6023248" y="5371"/>
                </a:moveTo>
                <a:lnTo>
                  <a:pt x="21586" y="6910465"/>
                </a:lnTo>
                <a:lnTo>
                  <a:pt x="0" y="6910465"/>
                </a:lnTo>
                <a:lnTo>
                  <a:pt x="0" y="0"/>
                </a:lnTo>
                <a:lnTo>
                  <a:pt x="6023248" y="537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a:p>
            <a:pPr algn="ctr"/>
            <a:endParaRPr lang="en-US" sz="2006" dirty="0"/>
          </a:p>
          <a:p>
            <a:pPr algn="ctr"/>
            <a:endParaRPr lang="en-US" sz="2006" dirty="0"/>
          </a:p>
          <a:p>
            <a:pPr algn="ctr"/>
            <a:endParaRPr lang="en-US" sz="2006" dirty="0"/>
          </a:p>
          <a:p>
            <a:pPr algn="ctr"/>
            <a:endParaRPr lang="en-US" sz="2006" dirty="0"/>
          </a:p>
          <a:p>
            <a:pPr algn="ctr"/>
            <a:endParaRPr lang="en-US" sz="2006" dirty="0"/>
          </a:p>
          <a:p>
            <a:pPr algn="ctr"/>
            <a:endParaRPr lang="en-US" sz="2006" dirty="0"/>
          </a:p>
          <a:p>
            <a:pPr algn="ctr"/>
            <a:endParaRPr lang="en-US" sz="2006" dirty="0"/>
          </a:p>
        </p:txBody>
      </p:sp>
      <p:sp>
        <p:nvSpPr>
          <p:cNvPr id="11" name="Round Same Side Corner Rectangle 10">
            <a:extLst>
              <a:ext uri="{FF2B5EF4-FFF2-40B4-BE49-F238E27FC236}">
                <a16:creationId xmlns:a16="http://schemas.microsoft.com/office/drawing/2014/main" id="{3F09D578-CCC3-3D41-90DB-6E4EF3E751D2}"/>
              </a:ext>
            </a:extLst>
          </p:cNvPr>
          <p:cNvSpPr/>
          <p:nvPr userDrawn="1"/>
        </p:nvSpPr>
        <p:spPr>
          <a:xfrm rot="16200000">
            <a:off x="5171893" y="584882"/>
            <a:ext cx="2031449" cy="7760196"/>
          </a:xfrm>
          <a:prstGeom prst="round2SameRect">
            <a:avLst>
              <a:gd name="adj1" fmla="val 5994"/>
              <a:gd name="adj2" fmla="val 0"/>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pic>
        <p:nvPicPr>
          <p:cNvPr id="9" name="Picture 8">
            <a:extLst>
              <a:ext uri="{FF2B5EF4-FFF2-40B4-BE49-F238E27FC236}">
                <a16:creationId xmlns:a16="http://schemas.microsoft.com/office/drawing/2014/main" id="{E48BF856-2DB7-AA4D-9474-7A43207FCF9C}"/>
              </a:ext>
            </a:extLst>
          </p:cNvPr>
          <p:cNvPicPr>
            <a:picLocks noChangeAspect="1"/>
          </p:cNvPicPr>
          <p:nvPr userDrawn="1"/>
        </p:nvPicPr>
        <p:blipFill>
          <a:blip r:embed="rId2"/>
          <a:stretch>
            <a:fillRect/>
          </a:stretch>
        </p:blipFill>
        <p:spPr>
          <a:xfrm>
            <a:off x="9484752" y="161398"/>
            <a:ext cx="454742" cy="468522"/>
          </a:xfrm>
          <a:prstGeom prst="rect">
            <a:avLst/>
          </a:prstGeom>
        </p:spPr>
      </p:pic>
      <p:sp>
        <p:nvSpPr>
          <p:cNvPr id="2" name="Title 1"/>
          <p:cNvSpPr>
            <a:spLocks noGrp="1"/>
          </p:cNvSpPr>
          <p:nvPr>
            <p:ph type="ctrTitle"/>
          </p:nvPr>
        </p:nvSpPr>
        <p:spPr>
          <a:xfrm>
            <a:off x="2690656" y="3928930"/>
            <a:ext cx="6794097" cy="551226"/>
          </a:xfrm>
        </p:spPr>
        <p:txBody>
          <a:bodyPr anchor="t"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690656" y="4548909"/>
            <a:ext cx="6776076" cy="551227"/>
          </a:xfrm>
        </p:spPr>
        <p:txBody>
          <a:bodyPr anchor="t" anchorCtr="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a:extLst>
              <a:ext uri="{FF2B5EF4-FFF2-40B4-BE49-F238E27FC236}">
                <a16:creationId xmlns:a16="http://schemas.microsoft.com/office/drawing/2014/main" id="{40F6AB29-284B-6C47-B576-0620AA7B7B65}"/>
              </a:ext>
            </a:extLst>
          </p:cNvPr>
          <p:cNvCxnSpPr>
            <a:cxnSpLocks/>
          </p:cNvCxnSpPr>
          <p:nvPr userDrawn="1"/>
        </p:nvCxnSpPr>
        <p:spPr>
          <a:xfrm flipH="1">
            <a:off x="2819064" y="4464981"/>
            <a:ext cx="18390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6092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BADBD83-8AA5-9641-BEC5-FED4BEB22F4F}"/>
              </a:ext>
            </a:extLst>
          </p:cNvPr>
          <p:cNvSpPr>
            <a:spLocks noGrp="1"/>
          </p:cNvSpPr>
          <p:nvPr>
            <p:ph type="ftr" sz="quarter" idx="3"/>
          </p:nvPr>
        </p:nvSpPr>
        <p:spPr>
          <a:xfrm>
            <a:off x="106506" y="7495021"/>
            <a:ext cx="4723866" cy="277380"/>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r>
              <a:rPr lang="en-US"/>
              <a:t>www.FiducientAdvisors.com</a:t>
            </a:r>
            <a:endParaRPr lang="en-US" dirty="0"/>
          </a:p>
        </p:txBody>
      </p:sp>
      <p:sp>
        <p:nvSpPr>
          <p:cNvPr id="8" name="Slide Number Placeholder 5">
            <a:extLst>
              <a:ext uri="{FF2B5EF4-FFF2-40B4-BE49-F238E27FC236}">
                <a16:creationId xmlns:a16="http://schemas.microsoft.com/office/drawing/2014/main" id="{864CD13D-3522-704B-AFD1-354860CDB270}"/>
              </a:ext>
            </a:extLst>
          </p:cNvPr>
          <p:cNvSpPr>
            <a:spLocks noGrp="1"/>
          </p:cNvSpPr>
          <p:nvPr>
            <p:ph type="sldNum" sz="quarter" idx="4"/>
          </p:nvPr>
        </p:nvSpPr>
        <p:spPr>
          <a:xfrm>
            <a:off x="7040880" y="7495021"/>
            <a:ext cx="3017520" cy="277380"/>
          </a:xfrm>
          <a:prstGeom prst="rect">
            <a:avLst/>
          </a:prstGeom>
        </p:spPr>
        <p:txBody>
          <a:bodyPr vert="horz" lIns="91440" tIns="45720" rIns="91440" bIns="45720" rtlCol="0" anchor="ctr"/>
          <a:lstStyle>
            <a:lvl1pPr algn="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dirty="0"/>
          </a:p>
        </p:txBody>
      </p:sp>
    </p:spTree>
    <p:extLst>
      <p:ext uri="{BB962C8B-B14F-4D97-AF65-F5344CB8AC3E}">
        <p14:creationId xmlns:p14="http://schemas.microsoft.com/office/powerpoint/2010/main" val="165085190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38D4A95-D21F-2345-B815-F25A8F028172}"/>
              </a:ext>
            </a:extLst>
          </p:cNvPr>
          <p:cNvSpPr>
            <a:spLocks noGrp="1"/>
          </p:cNvSpPr>
          <p:nvPr>
            <p:ph type="title"/>
          </p:nvPr>
        </p:nvSpPr>
        <p:spPr>
          <a:xfrm>
            <a:off x="342554" y="413810"/>
            <a:ext cx="8675370" cy="150230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EEB7F0DF-4753-9249-8BDB-01D3A966BC5A}"/>
              </a:ext>
            </a:extLst>
          </p:cNvPr>
          <p:cNvSpPr>
            <a:spLocks noGrp="1"/>
          </p:cNvSpPr>
          <p:nvPr>
            <p:ph idx="1"/>
          </p:nvPr>
        </p:nvSpPr>
        <p:spPr>
          <a:xfrm>
            <a:off x="342554"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729F7B6B-8367-664D-9BF6-2CFB927E8FB0}"/>
              </a:ext>
            </a:extLst>
          </p:cNvPr>
          <p:cNvSpPr>
            <a:spLocks noGrp="1"/>
          </p:cNvSpPr>
          <p:nvPr>
            <p:ph type="ftr" sz="quarter" idx="3"/>
          </p:nvPr>
        </p:nvSpPr>
        <p:spPr>
          <a:xfrm>
            <a:off x="106506" y="7495021"/>
            <a:ext cx="4723866" cy="277380"/>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r>
              <a:rPr lang="en-US"/>
              <a:t>www.FiducientAdvisors.com</a:t>
            </a:r>
            <a:endParaRPr lang="en-US" dirty="0"/>
          </a:p>
        </p:txBody>
      </p:sp>
      <p:sp>
        <p:nvSpPr>
          <p:cNvPr id="11" name="Slide Number Placeholder 5">
            <a:extLst>
              <a:ext uri="{FF2B5EF4-FFF2-40B4-BE49-F238E27FC236}">
                <a16:creationId xmlns:a16="http://schemas.microsoft.com/office/drawing/2014/main" id="{3EB25177-D778-A64A-A66B-C9B96E228194}"/>
              </a:ext>
            </a:extLst>
          </p:cNvPr>
          <p:cNvSpPr>
            <a:spLocks noGrp="1"/>
          </p:cNvSpPr>
          <p:nvPr>
            <p:ph type="sldNum" sz="quarter" idx="4"/>
          </p:nvPr>
        </p:nvSpPr>
        <p:spPr>
          <a:xfrm>
            <a:off x="9657976" y="7495021"/>
            <a:ext cx="400424" cy="277380"/>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dirty="0"/>
          </a:p>
        </p:txBody>
      </p:sp>
      <p:sp>
        <p:nvSpPr>
          <p:cNvPr id="7" name="Freeform 6">
            <a:extLst>
              <a:ext uri="{FF2B5EF4-FFF2-40B4-BE49-F238E27FC236}">
                <a16:creationId xmlns:a16="http://schemas.microsoft.com/office/drawing/2014/main" id="{1F40CA34-C70F-E946-95EA-03F35E462D61}"/>
              </a:ext>
            </a:extLst>
          </p:cNvPr>
          <p:cNvSpPr/>
          <p:nvPr userDrawn="1"/>
        </p:nvSpPr>
        <p:spPr>
          <a:xfrm>
            <a:off x="9094472" y="5856"/>
            <a:ext cx="963928" cy="1051772"/>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a:p>
        </p:txBody>
      </p:sp>
      <p:pic>
        <p:nvPicPr>
          <p:cNvPr id="12" name="Picture 11">
            <a:extLst>
              <a:ext uri="{FF2B5EF4-FFF2-40B4-BE49-F238E27FC236}">
                <a16:creationId xmlns:a16="http://schemas.microsoft.com/office/drawing/2014/main" id="{CC19C2D9-E381-A441-ADF2-ADC2E387D69A}"/>
              </a:ext>
            </a:extLst>
          </p:cNvPr>
          <p:cNvPicPr>
            <a:picLocks noChangeAspect="1"/>
          </p:cNvPicPr>
          <p:nvPr userDrawn="1"/>
        </p:nvPicPr>
        <p:blipFill>
          <a:blip r:embed="rId2"/>
          <a:stretch>
            <a:fillRect/>
          </a:stretch>
        </p:blipFill>
        <p:spPr>
          <a:xfrm>
            <a:off x="9590804" y="161398"/>
            <a:ext cx="335280" cy="345440"/>
          </a:xfrm>
          <a:prstGeom prst="rect">
            <a:avLst/>
          </a:prstGeom>
        </p:spPr>
      </p:pic>
    </p:spTree>
    <p:extLst>
      <p:ext uri="{BB962C8B-B14F-4D97-AF65-F5344CB8AC3E}">
        <p14:creationId xmlns:p14="http://schemas.microsoft.com/office/powerpoint/2010/main" val="375752187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512233" y="941431"/>
            <a:ext cx="8854651" cy="883694"/>
          </a:xfrm>
        </p:spPr>
        <p:txBody>
          <a:bodyPr/>
          <a:lstStyle>
            <a:lvl1pPr algn="l">
              <a:defRPr sz="3080"/>
            </a:lvl1pPr>
          </a:lstStyle>
          <a:p>
            <a:r>
              <a:rPr lang="en-US" dirty="0"/>
              <a:t>Click to edit Master title style</a:t>
            </a:r>
          </a:p>
        </p:txBody>
      </p:sp>
      <p:sp>
        <p:nvSpPr>
          <p:cNvPr id="3" name="Content Placeholder 2"/>
          <p:cNvSpPr>
            <a:spLocks noGrp="1"/>
          </p:cNvSpPr>
          <p:nvPr>
            <p:ph idx="1"/>
          </p:nvPr>
        </p:nvSpPr>
        <p:spPr>
          <a:xfrm>
            <a:off x="512233" y="1536342"/>
            <a:ext cx="8854651" cy="5258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520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5FB8BE2-EC0C-474F-B69B-85392AD832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8087" cy="779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et_your.png">
            <a:extLst>
              <a:ext uri="{FF2B5EF4-FFF2-40B4-BE49-F238E27FC236}">
                <a16:creationId xmlns:a16="http://schemas.microsoft.com/office/drawing/2014/main" id="{03A11FF8-0325-43D0-90D3-0F86415C1F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892" y="7414367"/>
            <a:ext cx="3490753" cy="23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60990DEF-EB49-465A-A360-AA4958EA7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3" y="135594"/>
            <a:ext cx="2261394"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1" y="385715"/>
            <a:ext cx="6837680" cy="539750"/>
          </a:xfrm>
          <a:prstGeom prst="rect">
            <a:avLst/>
          </a:prstGeom>
        </p:spPr>
        <p:txBody>
          <a:bodyPr anchor="ctr"/>
          <a:lstStyle>
            <a:lvl1pPr algn="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37382" y="1468343"/>
            <a:ext cx="9174798" cy="568437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a:extLst>
              <a:ext uri="{FF2B5EF4-FFF2-40B4-BE49-F238E27FC236}">
                <a16:creationId xmlns:a16="http://schemas.microsoft.com/office/drawing/2014/main" id="{F7FAB573-D779-4D89-A81D-9EDDD1397A64}"/>
              </a:ext>
            </a:extLst>
          </p:cNvPr>
          <p:cNvSpPr>
            <a:spLocks noGrp="1"/>
          </p:cNvSpPr>
          <p:nvPr>
            <p:ph type="sldNum" sz="quarter" idx="10"/>
          </p:nvPr>
        </p:nvSpPr>
        <p:spPr>
          <a:xfrm>
            <a:off x="3929063" y="7317212"/>
            <a:ext cx="2346960" cy="413808"/>
          </a:xfrm>
        </p:spPr>
        <p:txBody>
          <a:bodyPr/>
          <a:lstStyle>
            <a:lvl1pPr>
              <a:defRPr>
                <a:solidFill>
                  <a:schemeClr val="bg1"/>
                </a:solidFill>
              </a:defRPr>
            </a:lvl1pPr>
          </a:lstStyle>
          <a:p>
            <a:pPr>
              <a:defRPr/>
            </a:pPr>
            <a:fld id="{F284388C-9B34-4EF7-95DC-42A8C9BC9D2D}" type="slidenum">
              <a:rPr lang="en-US" altLang="en-US"/>
              <a:pPr>
                <a:defRPr/>
              </a:pPr>
              <a:t>‹#›</a:t>
            </a:fld>
            <a:endParaRPr lang="en-US" altLang="en-US"/>
          </a:p>
        </p:txBody>
      </p:sp>
    </p:spTree>
    <p:extLst>
      <p:ext uri="{BB962C8B-B14F-4D97-AF65-F5344CB8AC3E}">
        <p14:creationId xmlns:p14="http://schemas.microsoft.com/office/powerpoint/2010/main" val="1769316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554" y="413810"/>
            <a:ext cx="8675370" cy="150230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42554"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CC697F59-C0A3-FA4E-8902-1A405F59C37F}"/>
              </a:ext>
            </a:extLst>
          </p:cNvPr>
          <p:cNvSpPr/>
          <p:nvPr userDrawn="1"/>
        </p:nvSpPr>
        <p:spPr>
          <a:xfrm>
            <a:off x="9094472" y="5856"/>
            <a:ext cx="963928" cy="1051772"/>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6"/>
          <a:stretch>
            <a:fillRect/>
          </a:stretch>
        </p:blipFill>
        <p:spPr>
          <a:xfrm>
            <a:off x="9590804" y="161398"/>
            <a:ext cx="335280" cy="345440"/>
          </a:xfrm>
          <a:prstGeom prst="rect">
            <a:avLst/>
          </a:prstGeom>
        </p:spPr>
      </p:pic>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106506" y="7495021"/>
            <a:ext cx="4723866" cy="277380"/>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r>
              <a:rPr lang="en-US"/>
              <a:t>www.FiducientAdvisors.com</a:t>
            </a:r>
            <a:endParaRPr lang="en-US" dirty="0"/>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9657976" y="7495021"/>
            <a:ext cx="400424" cy="277380"/>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dirty="0"/>
          </a:p>
        </p:txBody>
      </p:sp>
      <p:cxnSp>
        <p:nvCxnSpPr>
          <p:cNvPr id="11" name="Straight Connector 10">
            <a:extLst>
              <a:ext uri="{FF2B5EF4-FFF2-40B4-BE49-F238E27FC236}">
                <a16:creationId xmlns:a16="http://schemas.microsoft.com/office/drawing/2014/main" id="{6CE5812F-6FF3-F64B-9DCA-BED19B0A01F5}"/>
              </a:ext>
            </a:extLst>
          </p:cNvPr>
          <p:cNvCxnSpPr>
            <a:cxnSpLocks/>
          </p:cNvCxnSpPr>
          <p:nvPr userDrawn="1"/>
        </p:nvCxnSpPr>
        <p:spPr>
          <a:xfrm flipV="1">
            <a:off x="9657976" y="7495020"/>
            <a:ext cx="0" cy="2840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64327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0" r:id="rId3"/>
    <p:sldLayoutId id="2147483701" r:id="rId4"/>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4AFD893C-F035-42B7-9154-A003CB3E25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8087" cy="779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0246DD8-9E95-423F-BB2C-259EA2B7AB23}"/>
              </a:ext>
            </a:extLst>
          </p:cNvPr>
          <p:cNvSpPr>
            <a:spLocks noGrp="1"/>
          </p:cNvSpPr>
          <p:nvPr>
            <p:ph type="sldNum" sz="quarter" idx="4"/>
          </p:nvPr>
        </p:nvSpPr>
        <p:spPr>
          <a:xfrm>
            <a:off x="3841750" y="7203864"/>
            <a:ext cx="2346960" cy="413808"/>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320">
                <a:solidFill>
                  <a:srgbClr val="898989"/>
                </a:solidFill>
              </a:defRPr>
            </a:lvl1pPr>
          </a:lstStyle>
          <a:p>
            <a:pPr>
              <a:defRPr/>
            </a:pPr>
            <a:fld id="{3930D4BD-F563-4D07-BE08-C29484FF4E6E}" type="slidenum">
              <a:rPr lang="en-US" altLang="en-US"/>
              <a:pPr>
                <a:defRPr/>
              </a:pPr>
              <a:t>‹#›</a:t>
            </a:fld>
            <a:endParaRPr lang="en-US" altLang="en-US"/>
          </a:p>
        </p:txBody>
      </p:sp>
      <p:pic>
        <p:nvPicPr>
          <p:cNvPr id="1028" name="Picture 2">
            <a:extLst>
              <a:ext uri="{FF2B5EF4-FFF2-40B4-BE49-F238E27FC236}">
                <a16:creationId xmlns:a16="http://schemas.microsoft.com/office/drawing/2014/main" id="{4DB4066A-EAA2-4B8D-82D5-54E2527F1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 y="100753"/>
            <a:ext cx="2397602" cy="110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2" r:id="rId1"/>
  </p:sldLayoutIdLst>
  <p:hf sldNum="0" hdr="0" ftr="0" dt="0"/>
  <p:txStyles>
    <p:titleStyle>
      <a:lvl1pPr algn="r" defTabSz="457200" rtl="0" eaLnBrk="1" fontAlgn="base" hangingPunct="1">
        <a:spcBef>
          <a:spcPct val="0"/>
        </a:spcBef>
        <a:spcAft>
          <a:spcPct val="0"/>
        </a:spcAft>
        <a:defRPr sz="2400" b="1" kern="1200">
          <a:solidFill>
            <a:srgbClr val="FFFFFF"/>
          </a:solidFill>
          <a:latin typeface="+mj-lt"/>
          <a:ea typeface="ＭＳ Ｐゴシック" charset="0"/>
          <a:cs typeface="ＭＳ Ｐゴシック" charset="0"/>
        </a:defRPr>
      </a:lvl1pPr>
      <a:lvl2pPr algn="r" defTabSz="457200" rtl="0" eaLnBrk="1" fontAlgn="base" hangingPunct="1">
        <a:spcBef>
          <a:spcPct val="0"/>
        </a:spcBef>
        <a:spcAft>
          <a:spcPct val="0"/>
        </a:spcAft>
        <a:defRPr sz="2400" b="1">
          <a:solidFill>
            <a:srgbClr val="FFFFFF"/>
          </a:solidFill>
          <a:latin typeface="Verdana" panose="020B0604030504040204" pitchFamily="34" charset="0"/>
          <a:ea typeface="ＭＳ Ｐゴシック" charset="0"/>
          <a:cs typeface="ＭＳ Ｐゴシック" charset="0"/>
        </a:defRPr>
      </a:lvl2pPr>
      <a:lvl3pPr algn="r" defTabSz="457200" rtl="0" eaLnBrk="1" fontAlgn="base" hangingPunct="1">
        <a:spcBef>
          <a:spcPct val="0"/>
        </a:spcBef>
        <a:spcAft>
          <a:spcPct val="0"/>
        </a:spcAft>
        <a:defRPr sz="2400" b="1">
          <a:solidFill>
            <a:srgbClr val="FFFFFF"/>
          </a:solidFill>
          <a:latin typeface="Verdana" panose="020B0604030504040204" pitchFamily="34" charset="0"/>
          <a:ea typeface="ＭＳ Ｐゴシック" charset="0"/>
          <a:cs typeface="ＭＳ Ｐゴシック" charset="0"/>
        </a:defRPr>
      </a:lvl3pPr>
      <a:lvl4pPr algn="r" defTabSz="457200" rtl="0" eaLnBrk="1" fontAlgn="base" hangingPunct="1">
        <a:spcBef>
          <a:spcPct val="0"/>
        </a:spcBef>
        <a:spcAft>
          <a:spcPct val="0"/>
        </a:spcAft>
        <a:defRPr sz="2400" b="1">
          <a:solidFill>
            <a:srgbClr val="FFFFFF"/>
          </a:solidFill>
          <a:latin typeface="Verdana" panose="020B0604030504040204" pitchFamily="34" charset="0"/>
          <a:ea typeface="ＭＳ Ｐゴシック" charset="0"/>
          <a:cs typeface="ＭＳ Ｐゴシック" charset="0"/>
        </a:defRPr>
      </a:lvl4pPr>
      <a:lvl5pPr algn="r" defTabSz="457200" rtl="0" eaLnBrk="1" fontAlgn="base" hangingPunct="1">
        <a:spcBef>
          <a:spcPct val="0"/>
        </a:spcBef>
        <a:spcAft>
          <a:spcPct val="0"/>
        </a:spcAft>
        <a:defRPr sz="2400" b="1">
          <a:solidFill>
            <a:srgbClr val="FFFFFF"/>
          </a:solidFill>
          <a:latin typeface="Verdana" panose="020B0604030504040204" pitchFamily="34" charset="0"/>
          <a:ea typeface="ＭＳ Ｐゴシック" charset="0"/>
          <a:cs typeface="ＭＳ Ｐゴシック" charset="0"/>
        </a:defRPr>
      </a:lvl5pPr>
      <a:lvl6pPr marL="457200" algn="r" defTabSz="457200" rtl="0" eaLnBrk="1" fontAlgn="base" hangingPunct="1">
        <a:spcBef>
          <a:spcPct val="0"/>
        </a:spcBef>
        <a:spcAft>
          <a:spcPct val="0"/>
        </a:spcAft>
        <a:defRPr sz="2400" b="1">
          <a:solidFill>
            <a:schemeClr val="tx1"/>
          </a:solidFill>
          <a:latin typeface="Calibri" pitchFamily="-108" charset="0"/>
        </a:defRPr>
      </a:lvl6pPr>
      <a:lvl7pPr marL="914400" algn="r" defTabSz="457200" rtl="0" eaLnBrk="1" fontAlgn="base" hangingPunct="1">
        <a:spcBef>
          <a:spcPct val="0"/>
        </a:spcBef>
        <a:spcAft>
          <a:spcPct val="0"/>
        </a:spcAft>
        <a:defRPr sz="2400" b="1">
          <a:solidFill>
            <a:schemeClr val="tx1"/>
          </a:solidFill>
          <a:latin typeface="Calibri" pitchFamily="-108" charset="0"/>
        </a:defRPr>
      </a:lvl7pPr>
      <a:lvl8pPr marL="1371600" algn="r" defTabSz="457200" rtl="0" eaLnBrk="1" fontAlgn="base" hangingPunct="1">
        <a:spcBef>
          <a:spcPct val="0"/>
        </a:spcBef>
        <a:spcAft>
          <a:spcPct val="0"/>
        </a:spcAft>
        <a:defRPr sz="2400" b="1">
          <a:solidFill>
            <a:schemeClr val="tx1"/>
          </a:solidFill>
          <a:latin typeface="Calibri" pitchFamily="-108" charset="0"/>
        </a:defRPr>
      </a:lvl8pPr>
      <a:lvl9pPr marL="1828800" algn="r" defTabSz="457200" rtl="0" eaLnBrk="1" fontAlgn="base" hangingPunct="1">
        <a:spcBef>
          <a:spcPct val="0"/>
        </a:spcBef>
        <a:spcAft>
          <a:spcPct val="0"/>
        </a:spcAft>
        <a:defRPr sz="2400" b="1">
          <a:solidFill>
            <a:schemeClr val="tx1"/>
          </a:solidFill>
          <a:latin typeface="Calibri" pitchFamily="-108"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53413C"/>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rgbClr val="53413C"/>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rgbClr val="53413C"/>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rgbClr val="53413C"/>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53413C"/>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file:///\\chi05fs01\Shared\ASSET%20ALLOCATION\FRONTIER%20ENGINEER\Frontier%20Engineer%20Template\Asset%20Class%20Data%20Master.xlsm!Tables!R43C3:R47C8" TargetMode="External"/><Relationship Id="rId1" Type="http://schemas.openxmlformats.org/officeDocument/2006/relationships/slideLayout" Target="../slideLayouts/slideLayout4.xml"/><Relationship Id="rId5" Type="http://schemas.openxmlformats.org/officeDocument/2006/relationships/image" Target="../media/image22.emf"/><Relationship Id="rId4" Type="http://schemas.openxmlformats.org/officeDocument/2006/relationships/oleObject" Target="file:///\\chi05fs01\Shared\ASSET%20ALLOCATION\FRONTIER%20ENGINEER\Frontier%20Engineer%20Template\Asset%20Class%20Data%20Master.xlsm!Tables!R46C11:R46C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oleObject" Target="file:///\\chi05fs01\Shared\ASSET%20ALLOCATION\FRONTIER%20ENGINEER\Frontier%20Engineer%20Template\Asset%20Class%20Data%20Master.xlsm!Tables!R49C3:R53C8"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55C3:R59C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oleObject" Target="file:///\\chi05fs01\Shared\ASSET%20ALLOCATION\FRONTIER%20ENGINEER\Frontier%20Engineer%20Template\Asset%20Class%20Data%20Master.xlsm!Tables!R58C11:R58C12" TargetMode="Externa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61C3:R65C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oleObject" Target="file:///\\chi05fs01\Shared\ASSET%20ALLOCATION\FRONTIER%20ENGINEER\Frontier%20Engineer%20Template\Asset%20Class%20Data%20Master.xlsm!Tables!R64C11:R64C12" TargetMode="Externa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70C11:R70C1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oleObject" Target="file:///\\chi05fs01\Shared\ASSET%20ALLOCATION\FRONTIER%20ENGINEER\Frontier%20Engineer%20Template\Asset%20Class%20Data%20Master.xlsm!Tables!R67C3:R71C8" TargetMode="Externa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76C11:R76C1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emf"/><Relationship Id="rId5" Type="http://schemas.openxmlformats.org/officeDocument/2006/relationships/oleObject" Target="file:///\\chi05fs01\Shared\ASSET%20ALLOCATION\FRONTIER%20ENGINEER\Frontier%20Engineer%20Template\Asset%20Class%20Data%20Master.xlsm!Tables!R73C3:R77C8" TargetMode="Externa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82C11:R82C1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oleObject" Target="file:///\\chi05fs01\Shared\ASSET%20ALLOCATION\FRONTIER%20ENGINEER\Frontier%20Engineer%20Template\Asset%20Class%20Data%20Master.xlsm!Tables!R79C3:R83C8" TargetMode="Externa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85C3:R89C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6.emf"/><Relationship Id="rId5" Type="http://schemas.openxmlformats.org/officeDocument/2006/relationships/oleObject" Target="file:///\\chi05fs01\Shared\ASSET%20ALLOCATION\FRONTIER%20ENGINEER\Frontier%20Engineer%20Template\Asset%20Class%20Data%20Master.xlsm!Tables!R88C11:R88C12" TargetMode="Externa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file:///\\chi05fs01\Shared\ASSET%20ALLOCATION\FRONTIER%20ENGINEER\Frontier%20Engineer%20Template\Asset%20Class%20Data%20Master.xlsm!Tables!R94C11:R94C12" TargetMode="External"/><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oleObject" Target="file:///\\chi05fs01\Shared\ASSET%20ALLOCATION\FRONTIER%20ENGINEER\Frontier%20Engineer%20Template\Asset%20Class%20Data%20Master.xlsm!Tables!R91C3:R95C8"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100C11:R100C12"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oleObject" Target="file:///\\chi05fs01\Shared\ASSET%20ALLOCATION\FRONTIER%20ENGINEER\Frontier%20Engineer%20Template\Asset%20Class%20Data%20Master.xlsm!Tables!R97C3:R101C8" TargetMode="Externa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104C3:R108C8"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2.emf"/><Relationship Id="rId5" Type="http://schemas.openxmlformats.org/officeDocument/2006/relationships/oleObject" Target="file:///\\chi05fs01\Shared\ASSET%20ALLOCATION\FRONTIER%20ENGINEER\Frontier%20Engineer%20Template\Asset%20Class%20Data%20Master.xlsm!Tables!R107C11:R107C12" TargetMode="Externa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110C3:R114C8"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4.emf"/><Relationship Id="rId5" Type="http://schemas.openxmlformats.org/officeDocument/2006/relationships/oleObject" Target="file:///\\chi05fs01\Shared\ASSET%20ALLOCATION\FRONTIER%20ENGINEER\Frontier%20Engineer%20Template\Asset%20Class%20Data%20Master.xlsm!Tables!R113C11:R113C12" TargetMode="Externa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116C3:R120C8"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6.emf"/><Relationship Id="rId5" Type="http://schemas.openxmlformats.org/officeDocument/2006/relationships/oleObject" Target="file:///\\chi05fs01\Shared\ASSET%20ALLOCATION\FRONTIER%20ENGINEER\Frontier%20Engineer%20Template\Asset%20Class%20Data%20Master.xlsm!Tables!R119C11:R119C12" TargetMode="External"/><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fiducientadvisors.com/" TargetMode="External"/><Relationship Id="rId2" Type="http://schemas.openxmlformats.org/officeDocument/2006/relationships/hyperlink" Target="http://www.pcsbd.net/disclosur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file:///\\chi05fs01\Shared\ASSET%20ALLOCATION\FRONTIER%20ENGINEER\Frontier%20Engineer%20Template\Asset%20Class%20Data%20Master.xlsm!Tables!R4C11:R4C12" TargetMode="Externa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oleObject" Target="file:///\\chi05fs01\Shared\ASSET%20ALLOCATION\FRONTIER%20ENGINEER\Frontier%20Engineer%20Template\Asset%20Class%20Data%20Master.xlsm!Tables!R1C3:R5C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file:///\\chi05fs01\Shared\ASSET%20ALLOCATION\FRONTIER%20ENGINEER\Frontier%20Engineer%20Template\Asset%20Class%20Data%20Master.xlsm!Tables!R7C3:R11C8" TargetMode="External"/><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oleObject" Target="file:///\\chi05fs01\Shared\ASSET%20ALLOCATION\FRONTIER%20ENGINEER\Frontier%20Engineer%20Template\Asset%20Class%20Data%20Master.xlsm!Tables!R10C11:R10C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file:///\\chi05fs01\Shared\ASSET%20ALLOCATION\FRONTIER%20ENGINEER\Frontier%20Engineer%20Template\Asset%20Class%20Data%20Master.xlsm!Tables!R13C3:R17C8" TargetMode="Externa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oleObject" Target="file:///\\chi05fs01\Shared\ASSET%20ALLOCATION\FRONTIER%20ENGINEER\Frontier%20Engineer%20Template\Asset%20Class%20Data%20Master.xlsm!Tables!R16C11:R16C1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file:///\\chi05fs01\Shared\ASSET%20ALLOCATION\FRONTIER%20ENGINEER\Frontier%20Engineer%20Template\Asset%20Class%20Data%20Master.xlsm!Tables!R22C11:R22C12" TargetMode="Externa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oleObject" Target="file:///\\chi05fs01\Shared\ASSET%20ALLOCATION\FRONTIER%20ENGINEER\Frontier%20Engineer%20Template\Asset%20Class%20Data%20Master.xlsm!Tables!R19C3:R23C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file:///\\chi05fs01\Shared\ASSET%20ALLOCATION\FRONTIER%20ENGINEER\Frontier%20Engineer%20Template\Asset%20Class%20Data%20Master.xlsm!Tables!R25C3:R29C8" TargetMode="Externa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oleObject" Target="file:///\\chi05fs01\Shared\ASSET%20ALLOCATION\FRONTIER%20ENGINEER\Frontier%20Engineer%20Template\Asset%20Class%20Data%20Master.xlsm!Tables!R28C11:R28C12"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31C3:R35C8"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oleObject" Target="file:///\\chi05fs01\Shared\ASSET%20ALLOCATION\FRONTIER%20ENGINEER\Frontier%20Engineer%20Template\Asset%20Class%20Data%20Master.xlsm!Tables!R34C11:R34C12" TargetMode="Externa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file:///\\chi05fs01\Shared\ASSET%20ALLOCATION\FRONTIER%20ENGINEER\Frontier%20Engineer%20Template\Asset%20Class%20Data%20Master.xlsm!Tables!R37C3:R41C8" TargetMode="Externa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oleObject" Target="file:///\\chi05fs01\Shared\ASSET%20ALLOCATION\FRONTIER%20ENGINEER\Frontier%20Engineer%20Template\Asset%20Class%20Data%20Master.xlsm!Tables!R40C11:R40C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246ADBC3-CC24-4A6B-80F4-DC9CCC9673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2" y="0"/>
            <a:ext cx="10098564"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AE5F013-34B2-4733-9444-64AABD42B4FA}"/>
              </a:ext>
            </a:extLst>
          </p:cNvPr>
          <p:cNvPicPr>
            <a:picLocks noChangeAspect="1"/>
          </p:cNvPicPr>
          <p:nvPr/>
        </p:nvPicPr>
        <p:blipFill>
          <a:blip r:embed="rId3"/>
          <a:stretch>
            <a:fillRect/>
          </a:stretch>
        </p:blipFill>
        <p:spPr>
          <a:xfrm>
            <a:off x="653915" y="3421875"/>
            <a:ext cx="5455073" cy="3017520"/>
          </a:xfrm>
          <a:prstGeom prst="rect">
            <a:avLst/>
          </a:prstGeom>
        </p:spPr>
      </p:pic>
    </p:spTree>
    <p:extLst>
      <p:ext uri="{BB962C8B-B14F-4D97-AF65-F5344CB8AC3E}">
        <p14:creationId xmlns:p14="http://schemas.microsoft.com/office/powerpoint/2010/main" val="155241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p:cNvSpPr/>
          <p:nvPr/>
        </p:nvSpPr>
        <p:spPr>
          <a:xfrm>
            <a:off x="191588" y="4787556"/>
            <a:ext cx="3840480" cy="1954381"/>
          </a:xfrm>
          <a:prstGeom prst="rect">
            <a:avLst/>
          </a:prstGeom>
        </p:spPr>
        <p:txBody>
          <a:bodyPr wrap="square">
            <a:spAutoFit/>
          </a:bodyPr>
          <a:lstStyle/>
          <a:p>
            <a:pPr algn="l"/>
            <a:r>
              <a:rPr lang="en-US" sz="1100" dirty="0">
                <a:solidFill>
                  <a:srgbClr val="002855"/>
                </a:solidFill>
                <a:latin typeface="Arial" panose="020B0604020202020204" pitchFamily="34" charset="0"/>
                <a:cs typeface="Arial" panose="020B0604020202020204" pitchFamily="34" charset="0"/>
              </a:rPr>
              <a:t>Pros: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Large Opportunity Set: </a:t>
            </a:r>
            <a:r>
              <a:rPr lang="en-US" sz="1100" dirty="0">
                <a:solidFill>
                  <a:srgbClr val="002855"/>
                </a:solidFill>
                <a:latin typeface="Arial" panose="020B0604020202020204" pitchFamily="34" charset="0"/>
                <a:cs typeface="Arial" panose="020B0604020202020204" pitchFamily="34" charset="0"/>
              </a:rPr>
              <a:t>Majority of the world's bond issues are outside the United States.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Non-U.S. Interest Rate Exposure: </a:t>
            </a:r>
            <a:r>
              <a:rPr lang="en-US" sz="1100" dirty="0">
                <a:solidFill>
                  <a:srgbClr val="002855"/>
                </a:solidFill>
                <a:latin typeface="Arial" panose="020B0604020202020204" pitchFamily="34" charset="0"/>
                <a:cs typeface="Arial" panose="020B0604020202020204" pitchFamily="34" charset="0"/>
              </a:rPr>
              <a:t>Offers some potential insulation from rising U.S. interest rate environment.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 </a:t>
            </a:r>
            <a:r>
              <a:rPr lang="en-US" sz="1100" dirty="0">
                <a:solidFill>
                  <a:srgbClr val="002855"/>
                </a:solidFill>
                <a:latin typeface="Arial" panose="020B0604020202020204" pitchFamily="34" charset="0"/>
                <a:cs typeface="Arial" panose="020B0604020202020204" pitchFamily="34" charset="0"/>
              </a:rPr>
              <a:t>Historically, offered low correlation to other fixed income asset classes and global equities.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Foreign Currency Exposure:</a:t>
            </a:r>
            <a:r>
              <a:rPr lang="en-US" sz="1100" dirty="0">
                <a:solidFill>
                  <a:srgbClr val="002855"/>
                </a:solidFill>
                <a:latin typeface="Arial" panose="020B0604020202020204" pitchFamily="34" charset="0"/>
                <a:cs typeface="Arial" panose="020B0604020202020204" pitchFamily="34" charset="0"/>
              </a:rPr>
              <a:t> Unhedged currency can provide for protection against weakening U.S. dollar. </a:t>
            </a:r>
          </a:p>
          <a:p>
            <a:pPr fontAlgn="ctr"/>
            <a:endParaRPr lang="en-US" sz="1100" dirty="0">
              <a:solidFill>
                <a:srgbClr val="002855"/>
              </a:solidFill>
              <a:latin typeface="Arial" panose="020B0604020202020204" pitchFamily="34" charset="0"/>
              <a:cs typeface="Arial" panose="020B0604020202020204" pitchFamily="34" charset="0"/>
            </a:endParaRPr>
          </a:p>
        </p:txBody>
      </p:sp>
      <p:sp>
        <p:nvSpPr>
          <p:cNvPr id="20" name="Rectangle 19"/>
          <p:cNvSpPr/>
          <p:nvPr/>
        </p:nvSpPr>
        <p:spPr>
          <a:xfrm>
            <a:off x="4114031" y="4787556"/>
            <a:ext cx="3840480" cy="1446550"/>
          </a:xfrm>
          <a:prstGeom prst="rect">
            <a:avLst/>
          </a:prstGeom>
        </p:spPr>
        <p:txBody>
          <a:bodyPr wrap="square">
            <a:spAutoFit/>
          </a:bodyPr>
          <a:lstStyle/>
          <a:p>
            <a:pPr algn="l"/>
            <a:r>
              <a:rPr lang="en-US" sz="1100"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 </a:t>
            </a:r>
            <a:r>
              <a:rPr lang="en-US" sz="1100" dirty="0">
                <a:solidFill>
                  <a:srgbClr val="002855"/>
                </a:solidFill>
                <a:latin typeface="Arial" panose="020B0604020202020204" pitchFamily="34" charset="0"/>
                <a:cs typeface="Arial" panose="020B0604020202020204" pitchFamily="34" charset="0"/>
              </a:rPr>
              <a:t>Non-currency hedged bonds can be volatile given foreign currency fluctuations relative to the dollar.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a:t>
            </a:r>
            <a:r>
              <a:rPr lang="en-US" sz="1100" dirty="0">
                <a:solidFill>
                  <a:srgbClr val="002855"/>
                </a:solidFill>
                <a:latin typeface="Arial" panose="020B0604020202020204" pitchFamily="34" charset="0"/>
                <a:cs typeface="Arial" panose="020B0604020202020204" pitchFamily="34" charset="0"/>
              </a:rPr>
              <a:t>Subject to foreign financial, economic and geopolitical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Non-U.S. Interest Rate Exposure: </a:t>
            </a:r>
            <a:r>
              <a:rPr lang="en-US" sz="1100" dirty="0">
                <a:solidFill>
                  <a:srgbClr val="002855"/>
                </a:solidFill>
                <a:latin typeface="Arial" panose="020B0604020202020204" pitchFamily="34" charset="0"/>
                <a:cs typeface="Arial" panose="020B0604020202020204" pitchFamily="34" charset="0"/>
              </a:rPr>
              <a:t>Potential exposure to rising interest rates outside the U.S., resulting in price depreciation. </a:t>
            </a:r>
          </a:p>
        </p:txBody>
      </p:sp>
      <p:sp>
        <p:nvSpPr>
          <p:cNvPr id="21"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22" name="Rectangle 21"/>
          <p:cNvSpPr/>
          <p:nvPr/>
        </p:nvSpPr>
        <p:spPr>
          <a:xfrm>
            <a:off x="8383442" y="4219971"/>
            <a:ext cx="1486365" cy="461665"/>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Highest </a:t>
            </a:r>
          </a:p>
          <a:p>
            <a:pPr algn="ctr"/>
            <a:r>
              <a:rPr lang="en-US" sz="1200" dirty="0">
                <a:latin typeface="Arial" panose="020B0604020202020204" pitchFamily="34" charset="0"/>
                <a:cs typeface="Arial" panose="020B0604020202020204" pitchFamily="34" charset="0"/>
              </a:rPr>
              <a:t>Correlation:</a:t>
            </a:r>
          </a:p>
        </p:txBody>
      </p:sp>
      <p:sp>
        <p:nvSpPr>
          <p:cNvPr id="23" name="Shape 103"/>
          <p:cNvSpPr/>
          <p:nvPr/>
        </p:nvSpPr>
        <p:spPr>
          <a:xfrm>
            <a:off x="8384128" y="46907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International Equity</a:t>
            </a:r>
            <a:endParaRPr sz="1200"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8383443" y="5603902"/>
            <a:ext cx="1463042" cy="461665"/>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Lowest Correlation:</a:t>
            </a:r>
          </a:p>
        </p:txBody>
      </p:sp>
      <p:sp>
        <p:nvSpPr>
          <p:cNvPr id="25" name="Shape 103"/>
          <p:cNvSpPr/>
          <p:nvPr/>
        </p:nvSpPr>
        <p:spPr>
          <a:xfrm>
            <a:off x="8383444" y="607245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Alternatives</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U.S. All Cap</a:t>
            </a:r>
          </a:p>
        </p:txBody>
      </p:sp>
      <p:sp>
        <p:nvSpPr>
          <p:cNvPr id="26" name="Rectangle 25"/>
          <p:cNvSpPr/>
          <p:nvPr/>
        </p:nvSpPr>
        <p:spPr>
          <a:xfrm>
            <a:off x="342554" y="1056420"/>
            <a:ext cx="9446259" cy="447815"/>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Bonds issued in foreign developed countries including Japan, United Kingdom, France, Germany, Italy, Spain, Canada, Netherlands, Belgium, Australia, Denmark and Sweden.</a:t>
            </a:r>
          </a:p>
        </p:txBody>
      </p:sp>
      <p:sp>
        <p:nvSpPr>
          <p:cNvPr id="27" name="Rectangle 26"/>
          <p:cNvSpPr/>
          <p:nvPr/>
        </p:nvSpPr>
        <p:spPr>
          <a:xfrm>
            <a:off x="842143" y="2074704"/>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33" name="Group 32">
            <a:extLst>
              <a:ext uri="{FF2B5EF4-FFF2-40B4-BE49-F238E27FC236}">
                <a16:creationId xmlns:a16="http://schemas.microsoft.com/office/drawing/2014/main" id="{A135FD38-C481-4AB6-B9D2-E6427B4E7ECF}"/>
              </a:ext>
            </a:extLst>
          </p:cNvPr>
          <p:cNvGrpSpPr/>
          <p:nvPr/>
        </p:nvGrpSpPr>
        <p:grpSpPr>
          <a:xfrm>
            <a:off x="906646" y="2458877"/>
            <a:ext cx="1935336" cy="1303091"/>
            <a:chOff x="842143" y="2938300"/>
            <a:chExt cx="1935336" cy="1303091"/>
          </a:xfrm>
        </p:grpSpPr>
        <p:sp>
          <p:nvSpPr>
            <p:cNvPr id="34" name="Rectangle 33">
              <a:extLst>
                <a:ext uri="{FF2B5EF4-FFF2-40B4-BE49-F238E27FC236}">
                  <a16:creationId xmlns:a16="http://schemas.microsoft.com/office/drawing/2014/main" id="{A6603535-A006-4343-B972-8767DCD52FAC}"/>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35" name="Rectangle 34">
              <a:extLst>
                <a:ext uri="{FF2B5EF4-FFF2-40B4-BE49-F238E27FC236}">
                  <a16:creationId xmlns:a16="http://schemas.microsoft.com/office/drawing/2014/main" id="{F53383B3-C896-4C24-9390-82669AB8990C}"/>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36" name="Oval 12">
              <a:extLst>
                <a:ext uri="{FF2B5EF4-FFF2-40B4-BE49-F238E27FC236}">
                  <a16:creationId xmlns:a16="http://schemas.microsoft.com/office/drawing/2014/main" id="{8020604C-CE27-4E2E-97F6-0E7B39124983}"/>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37" name="Oval 12">
              <a:extLst>
                <a:ext uri="{FF2B5EF4-FFF2-40B4-BE49-F238E27FC236}">
                  <a16:creationId xmlns:a16="http://schemas.microsoft.com/office/drawing/2014/main" id="{F248F160-AA58-4A0E-A81C-A058E07D5763}"/>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568B4B08-2F36-4D38-A83A-FD9BA0A07321}"/>
              </a:ext>
            </a:extLst>
          </p:cNvPr>
          <p:cNvGraphicFramePr>
            <a:graphicFrameLocks noChangeAspect="1"/>
          </p:cNvGraphicFramePr>
          <p:nvPr>
            <p:extLst>
              <p:ext uri="{D42A27DB-BD31-4B8C-83A1-F6EECF244321}">
                <p14:modId xmlns:p14="http://schemas.microsoft.com/office/powerpoint/2010/main" val="1960233341"/>
              </p:ext>
            </p:extLst>
          </p:nvPr>
        </p:nvGraphicFramePr>
        <p:xfrm>
          <a:off x="3939969" y="2074704"/>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3" name="Object 2">
                        <a:extLst>
                          <a:ext uri="{FF2B5EF4-FFF2-40B4-BE49-F238E27FC236}">
                            <a16:creationId xmlns:a16="http://schemas.microsoft.com/office/drawing/2014/main" id="{568B4B08-2F36-4D38-A83A-FD9BA0A07321}"/>
                          </a:ext>
                        </a:extLst>
                      </p:cNvPr>
                      <p:cNvPicPr/>
                      <p:nvPr/>
                    </p:nvPicPr>
                    <p:blipFill>
                      <a:blip r:embed="rId3"/>
                      <a:stretch>
                        <a:fillRect/>
                      </a:stretch>
                    </p:blipFill>
                    <p:spPr>
                      <a:xfrm>
                        <a:off x="3939969" y="2074704"/>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9EF8920-03E1-41BA-9165-4AA178582785}"/>
              </a:ext>
            </a:extLst>
          </p:cNvPr>
          <p:cNvGraphicFramePr>
            <a:graphicFrameLocks noChangeAspect="1"/>
          </p:cNvGraphicFramePr>
          <p:nvPr>
            <p:extLst>
              <p:ext uri="{D42A27DB-BD31-4B8C-83A1-F6EECF244321}">
                <p14:modId xmlns:p14="http://schemas.microsoft.com/office/powerpoint/2010/main" val="2466418871"/>
              </p:ext>
            </p:extLst>
          </p:nvPr>
        </p:nvGraphicFramePr>
        <p:xfrm>
          <a:off x="740816" y="3126211"/>
          <a:ext cx="2295232"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4" name="Object 3">
                        <a:extLst>
                          <a:ext uri="{FF2B5EF4-FFF2-40B4-BE49-F238E27FC236}">
                            <a16:creationId xmlns:a16="http://schemas.microsoft.com/office/drawing/2014/main" id="{89EF8920-03E1-41BA-9165-4AA178582785}"/>
                          </a:ext>
                        </a:extLst>
                      </p:cNvPr>
                      <p:cNvPicPr/>
                      <p:nvPr/>
                    </p:nvPicPr>
                    <p:blipFill>
                      <a:blip r:embed="rId5"/>
                      <a:stretch>
                        <a:fillRect/>
                      </a:stretch>
                    </p:blipFill>
                    <p:spPr>
                      <a:xfrm>
                        <a:off x="740816" y="3126211"/>
                        <a:ext cx="2295232" cy="438150"/>
                      </a:xfrm>
                      <a:prstGeom prst="rect">
                        <a:avLst/>
                      </a:prstGeom>
                    </p:spPr>
                  </p:pic>
                </p:oleObj>
              </mc:Fallback>
            </mc:AlternateContent>
          </a:graphicData>
        </a:graphic>
      </p:graphicFrame>
      <p:sp>
        <p:nvSpPr>
          <p:cNvPr id="28" name="Title 1">
            <a:extLst>
              <a:ext uri="{FF2B5EF4-FFF2-40B4-BE49-F238E27FC236}">
                <a16:creationId xmlns:a16="http://schemas.microsoft.com/office/drawing/2014/main" id="{EE409195-A8C1-4223-8FA7-A3411AC7EB74}"/>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Foreign Bonds</a:t>
            </a:r>
          </a:p>
        </p:txBody>
      </p:sp>
      <p:sp>
        <p:nvSpPr>
          <p:cNvPr id="29" name="TextBox 438">
            <a:extLst>
              <a:ext uri="{FF2B5EF4-FFF2-40B4-BE49-F238E27FC236}">
                <a16:creationId xmlns:a16="http://schemas.microsoft.com/office/drawing/2014/main" id="{75D75E81-CE2D-483C-A0CD-630BA3A4E24C}"/>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70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79945" y="4743348"/>
            <a:ext cx="3840480"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a:t>
            </a:r>
            <a:r>
              <a:rPr lang="en-US" sz="1100" dirty="0">
                <a:solidFill>
                  <a:srgbClr val="002855"/>
                </a:solidFill>
                <a:latin typeface="Arial" panose="020B0604020202020204" pitchFamily="34" charset="0"/>
                <a:cs typeface="Arial" panose="020B0604020202020204" pitchFamily="34" charset="0"/>
              </a:rPr>
              <a:t>Extremely low correlation to other investment grade global fixed income asset classes.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Differentiated, Higher Return Potential: </a:t>
            </a:r>
            <a:r>
              <a:rPr lang="en-US" sz="1100" dirty="0">
                <a:solidFill>
                  <a:srgbClr val="002855"/>
                </a:solidFill>
                <a:latin typeface="Arial" panose="020B0604020202020204" pitchFamily="34" charset="0"/>
                <a:cs typeface="Arial" panose="020B0604020202020204" pitchFamily="34" charset="0"/>
              </a:rPr>
              <a:t>Added risk premium to most developed fixed income markets.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Currency Appreciation: </a:t>
            </a:r>
            <a:r>
              <a:rPr lang="en-US" sz="1100" dirty="0">
                <a:solidFill>
                  <a:srgbClr val="002855"/>
                </a:solidFill>
                <a:latin typeface="Arial" panose="020B0604020202020204" pitchFamily="34" charset="0"/>
                <a:cs typeface="Arial" panose="020B0604020202020204" pitchFamily="34" charset="0"/>
              </a:rPr>
              <a:t>Currency can be a significant return driver (&gt;50% historically) of performance.</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Lower Debt-to-GDP Ratios: </a:t>
            </a:r>
            <a:r>
              <a:rPr lang="en-US" sz="1100" dirty="0">
                <a:solidFill>
                  <a:srgbClr val="002855"/>
                </a:solidFill>
                <a:latin typeface="Arial" panose="020B0604020202020204" pitchFamily="34" charset="0"/>
                <a:cs typeface="Arial" panose="020B0604020202020204" pitchFamily="34" charset="0"/>
              </a:rPr>
              <a:t>Emerging market countries have lower debt-to-GDP ratios than most developed countries.</a:t>
            </a:r>
          </a:p>
          <a:p>
            <a:pPr fontAlgn="ct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743348"/>
            <a:ext cx="4133580" cy="1277273"/>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Political, Financial, Currency, and Regulatory Risks</a:t>
            </a:r>
            <a:r>
              <a:rPr lang="en-US" sz="1100" dirty="0">
                <a:solidFill>
                  <a:srgbClr val="002855"/>
                </a:solidFill>
                <a:latin typeface="Arial" panose="020B0604020202020204" pitchFamily="34" charset="0"/>
                <a:cs typeface="Arial" panose="020B0604020202020204" pitchFamily="34" charset="0"/>
              </a:rPr>
              <a:t>: Emerging countries have greater political, financial, currency and regulatory instability than developed markets.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Short History</a:t>
            </a:r>
            <a:r>
              <a:rPr lang="en-US" sz="1100" dirty="0">
                <a:solidFill>
                  <a:srgbClr val="002855"/>
                </a:solidFill>
                <a:latin typeface="Arial" panose="020B0604020202020204" pitchFamily="34" charset="0"/>
                <a:cs typeface="Arial" panose="020B0604020202020204" pitchFamily="34" charset="0"/>
              </a:rPr>
              <a:t>: Local currency bond index data begins in 2003. U.S. Dollar denominated emerging market bond indexes date back to 1994.</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443" y="4243215"/>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9" y="4707160"/>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EM Equity</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Global Equity</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International Equity</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All Cap</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2" y="5598315"/>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5" y="6062000"/>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U.S. Bonds</a:t>
            </a:r>
          </a:p>
        </p:txBody>
      </p:sp>
      <p:sp>
        <p:nvSpPr>
          <p:cNvPr id="19" name="Rectangle 18"/>
          <p:cNvSpPr/>
          <p:nvPr/>
        </p:nvSpPr>
        <p:spPr>
          <a:xfrm>
            <a:off x="342554" y="1046008"/>
            <a:ext cx="9446259" cy="627864"/>
          </a:xfrm>
          <a:prstGeom prst="rect">
            <a:avLst/>
          </a:prstGeom>
        </p:spPr>
        <p:txBody>
          <a:bodyPr wrap="square">
            <a:spAutoFit/>
          </a:bodyPr>
          <a:lstStyle/>
          <a:p>
            <a:r>
              <a:rPr lang="en-US" sz="1160" i="1" dirty="0">
                <a:solidFill>
                  <a:srgbClr val="002855"/>
                </a:solidFill>
                <a:latin typeface="Arial" panose="020B0604020202020204" pitchFamily="34" charset="0"/>
                <a:cs typeface="Arial" panose="020B0604020202020204" pitchFamily="34" charset="0"/>
              </a:rPr>
              <a:t>Bonds from countries located in emerging market countries. Emerging markets countries are nations with social or business activity in the process of rapid growth and industrialization. Countries included in the JPM GBI-EM Global Diversified UH (Bond) Index include Brazil, Mexico, Turkey, South Africa, Poland, Malaysia, Indonesia, Russia, Thailand, Hungary, Colombia, Peru, Philippines and Chile.</a:t>
            </a:r>
          </a:p>
        </p:txBody>
      </p:sp>
      <p:sp>
        <p:nvSpPr>
          <p:cNvPr id="5" name="Rectangle 4"/>
          <p:cNvSpPr/>
          <p:nvPr/>
        </p:nvSpPr>
        <p:spPr>
          <a:xfrm>
            <a:off x="3932915" y="3953800"/>
            <a:ext cx="5029200" cy="200055"/>
          </a:xfrm>
          <a:prstGeom prst="rect">
            <a:avLst/>
          </a:prstGeom>
        </p:spPr>
        <p:txBody>
          <a:bodyPr>
            <a:spAutoFit/>
          </a:bodyPr>
          <a:lstStyle/>
          <a:p>
            <a:r>
              <a:rPr lang="en-US" sz="700" i="1" dirty="0">
                <a:latin typeface="Arial" panose="020B0604020202020204" pitchFamily="34" charset="0"/>
                <a:cs typeface="Arial" panose="020B0604020202020204" pitchFamily="34" charset="0"/>
              </a:rPr>
              <a:t> *JPM GBI-EM Global Diversified UH (2/2003-present) , JPM EMBI-Global Diversified (1/1994-1/2003)</a:t>
            </a:r>
            <a:r>
              <a:rPr lang="en-US" sz="700" dirty="0">
                <a:latin typeface="Arial" panose="020B0604020202020204" pitchFamily="34" charset="0"/>
                <a:cs typeface="Arial" panose="020B0604020202020204" pitchFamily="34" charset="0"/>
              </a:rPr>
              <a:t> </a:t>
            </a:r>
          </a:p>
        </p:txBody>
      </p:sp>
      <p:sp>
        <p:nvSpPr>
          <p:cNvPr id="20" name="Rectangle 19"/>
          <p:cNvSpPr/>
          <p:nvPr/>
        </p:nvSpPr>
        <p:spPr>
          <a:xfrm>
            <a:off x="871638" y="2184139"/>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97211089-F099-42B6-94CA-782B44BCAC2F}"/>
              </a:ext>
            </a:extLst>
          </p:cNvPr>
          <p:cNvGrpSpPr/>
          <p:nvPr/>
        </p:nvGrpSpPr>
        <p:grpSpPr>
          <a:xfrm>
            <a:off x="906646" y="2557064"/>
            <a:ext cx="1935336" cy="1303091"/>
            <a:chOff x="842143" y="2938300"/>
            <a:chExt cx="1935336" cy="1303091"/>
          </a:xfrm>
        </p:grpSpPr>
        <p:sp>
          <p:nvSpPr>
            <p:cNvPr id="26" name="Rectangle 25">
              <a:extLst>
                <a:ext uri="{FF2B5EF4-FFF2-40B4-BE49-F238E27FC236}">
                  <a16:creationId xmlns:a16="http://schemas.microsoft.com/office/drawing/2014/main" id="{24B254C7-A840-417C-A092-2657F7A9AD52}"/>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7F465F07-E443-47C2-BCA9-200798E683EE}"/>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6570BD14-C930-4177-BE60-A5E649EC7093}"/>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23330D6F-8784-4836-A7DE-1080D54FF6D2}"/>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EA3E56AB-5F10-480B-AE47-556E5204B678}"/>
              </a:ext>
            </a:extLst>
          </p:cNvPr>
          <p:cNvPicPr>
            <a:picLocks noChangeAspect="1"/>
          </p:cNvPicPr>
          <p:nvPr/>
        </p:nvPicPr>
        <p:blipFill>
          <a:blip r:embed="rId3"/>
          <a:stretch>
            <a:fillRect/>
          </a:stretch>
        </p:blipFill>
        <p:spPr>
          <a:xfrm>
            <a:off x="713185" y="3213008"/>
            <a:ext cx="2381250" cy="447675"/>
          </a:xfrm>
          <a:prstGeom prst="rect">
            <a:avLst/>
          </a:prstGeom>
        </p:spPr>
      </p:pic>
      <p:graphicFrame>
        <p:nvGraphicFramePr>
          <p:cNvPr id="10" name="Object 9">
            <a:extLst>
              <a:ext uri="{FF2B5EF4-FFF2-40B4-BE49-F238E27FC236}">
                <a16:creationId xmlns:a16="http://schemas.microsoft.com/office/drawing/2014/main" id="{ECE2D8BA-D79C-490A-B19A-37A4F53C7AF1}"/>
              </a:ext>
            </a:extLst>
          </p:cNvPr>
          <p:cNvGraphicFramePr>
            <a:graphicFrameLocks noChangeAspect="1"/>
          </p:cNvGraphicFramePr>
          <p:nvPr>
            <p:extLst>
              <p:ext uri="{D42A27DB-BD31-4B8C-83A1-F6EECF244321}">
                <p14:modId xmlns:p14="http://schemas.microsoft.com/office/powerpoint/2010/main" val="305543999"/>
              </p:ext>
            </p:extLst>
          </p:nvPr>
        </p:nvGraphicFramePr>
        <p:xfrm>
          <a:off x="3932915" y="2179530"/>
          <a:ext cx="5619750" cy="1733550"/>
        </p:xfrm>
        <a:graphic>
          <a:graphicData uri="http://schemas.openxmlformats.org/presentationml/2006/ole">
            <mc:AlternateContent xmlns:mc="http://schemas.openxmlformats.org/markup-compatibility/2006">
              <mc:Choice xmlns:v="urn:schemas-microsoft-com:vml" Requires="v">
                <p:oleObj name="Macro-Enabled Worksheet" r:id="rId4" imgW="5619698" imgH="1733683" progId="Excel.SheetMacroEnabled.12">
                  <p:link updateAutomatic="1"/>
                </p:oleObj>
              </mc:Choice>
              <mc:Fallback>
                <p:oleObj name="Macro-Enabled Worksheet" r:id="rId4" imgW="5619698" imgH="1733683" progId="Excel.SheetMacroEnabled.12">
                  <p:link updateAutomatic="1"/>
                  <p:pic>
                    <p:nvPicPr>
                      <p:cNvPr id="10" name="Object 9">
                        <a:extLst>
                          <a:ext uri="{FF2B5EF4-FFF2-40B4-BE49-F238E27FC236}">
                            <a16:creationId xmlns:a16="http://schemas.microsoft.com/office/drawing/2014/main" id="{ECE2D8BA-D79C-490A-B19A-37A4F53C7AF1}"/>
                          </a:ext>
                        </a:extLst>
                      </p:cNvPr>
                      <p:cNvPicPr/>
                      <p:nvPr/>
                    </p:nvPicPr>
                    <p:blipFill>
                      <a:blip r:embed="rId5"/>
                      <a:stretch>
                        <a:fillRect/>
                      </a:stretch>
                    </p:blipFill>
                    <p:spPr>
                      <a:xfrm>
                        <a:off x="3932915" y="2179530"/>
                        <a:ext cx="5619750" cy="1733550"/>
                      </a:xfrm>
                      <a:prstGeom prst="rect">
                        <a:avLst/>
                      </a:prstGeom>
                    </p:spPr>
                  </p:pic>
                </p:oleObj>
              </mc:Fallback>
            </mc:AlternateContent>
          </a:graphicData>
        </a:graphic>
      </p:graphicFrame>
      <p:sp>
        <p:nvSpPr>
          <p:cNvPr id="21" name="Title 1">
            <a:extLst>
              <a:ext uri="{FF2B5EF4-FFF2-40B4-BE49-F238E27FC236}">
                <a16:creationId xmlns:a16="http://schemas.microsoft.com/office/drawing/2014/main" id="{4A290D1D-DDC4-460C-9031-CE63B54030AD}"/>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Emerging Market Bonds</a:t>
            </a:r>
          </a:p>
        </p:txBody>
      </p:sp>
      <p:sp>
        <p:nvSpPr>
          <p:cNvPr id="22" name="TextBox 438">
            <a:extLst>
              <a:ext uri="{FF2B5EF4-FFF2-40B4-BE49-F238E27FC236}">
                <a16:creationId xmlns:a16="http://schemas.microsoft.com/office/drawing/2014/main" id="{532D95E5-25EC-46C5-9C41-77E869556F28}"/>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68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22832"/>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Large and Liquid Market: </a:t>
            </a:r>
            <a:r>
              <a:rPr lang="en-US" sz="1100" dirty="0">
                <a:solidFill>
                  <a:srgbClr val="002855"/>
                </a:solidFill>
                <a:latin typeface="Arial" panose="020B0604020202020204" pitchFamily="34" charset="0"/>
                <a:cs typeface="Arial" panose="020B0604020202020204" pitchFamily="34" charset="0"/>
              </a:rPr>
              <a:t>U.S. large cap stocks represent the largest and most liquid segment of the global equity market.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Long Historical Data Set</a:t>
            </a:r>
            <a:r>
              <a:rPr lang="en-US" sz="1100" dirty="0">
                <a:solidFill>
                  <a:srgbClr val="002855"/>
                </a:solidFill>
                <a:latin typeface="Arial" panose="020B0604020202020204" pitchFamily="34" charset="0"/>
                <a:cs typeface="Arial" panose="020B0604020202020204" pitchFamily="34" charset="0"/>
              </a:rPr>
              <a:t>: The S&amp;P 500 Index performance history dates back to January 1, 1926.</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Less Volatility: </a:t>
            </a:r>
            <a:r>
              <a:rPr lang="en-US" sz="1100" dirty="0">
                <a:solidFill>
                  <a:srgbClr val="002855"/>
                </a:solidFill>
                <a:latin typeface="Arial" panose="020B0604020202020204" pitchFamily="34" charset="0"/>
                <a:cs typeface="Arial" panose="020B0604020202020204" pitchFamily="34" charset="0"/>
              </a:rPr>
              <a:t>Lower long-term volatility than mid cap, small cap, or foreign equity markets.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722832"/>
            <a:ext cx="3840480" cy="938719"/>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a:t>
            </a:r>
            <a:r>
              <a:rPr lang="en-US" sz="1100" dirty="0">
                <a:solidFill>
                  <a:srgbClr val="002855"/>
                </a:solidFill>
                <a:latin typeface="Arial" panose="020B0604020202020204" pitchFamily="34" charset="0"/>
                <a:cs typeface="Arial" panose="020B0604020202020204" pitchFamily="34" charset="0"/>
              </a:rPr>
              <a:t>Subject to equity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Lower Risk Premium: </a:t>
            </a:r>
            <a:r>
              <a:rPr lang="en-US" sz="1100" dirty="0">
                <a:solidFill>
                  <a:srgbClr val="002855"/>
                </a:solidFill>
                <a:latin typeface="Arial" panose="020B0604020202020204" pitchFamily="34" charset="0"/>
                <a:cs typeface="Arial" panose="020B0604020202020204" pitchFamily="34" charset="0"/>
              </a:rPr>
              <a:t>Less risk, but potentially less long-term return than mid cap, small cap, or emerging market equities. </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53823" y="42429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54507"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U.S. Small Cap</a:t>
            </a:r>
          </a:p>
        </p:txBody>
      </p:sp>
      <p:sp>
        <p:nvSpPr>
          <p:cNvPr id="16" name="Rectangle 15"/>
          <p:cNvSpPr/>
          <p:nvPr/>
        </p:nvSpPr>
        <p:spPr>
          <a:xfrm>
            <a:off x="8366168" y="5648814"/>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53823" y="6080113"/>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42554" y="1116355"/>
            <a:ext cx="9236706" cy="270074"/>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with market capitalizations greater than $10 Billion. Large cap stocks represents the vast majority of the total U.S. equity market.</a:t>
            </a:r>
          </a:p>
        </p:txBody>
      </p:sp>
      <p:sp>
        <p:nvSpPr>
          <p:cNvPr id="18" name="Rectangle 17"/>
          <p:cNvSpPr/>
          <p:nvPr/>
        </p:nvSpPr>
        <p:spPr>
          <a:xfrm>
            <a:off x="870952" y="2001571"/>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55CF05FB-4AF8-45EA-B753-9497FD56FD45}"/>
              </a:ext>
            </a:extLst>
          </p:cNvPr>
          <p:cNvGrpSpPr/>
          <p:nvPr/>
        </p:nvGrpSpPr>
        <p:grpSpPr>
          <a:xfrm>
            <a:off x="935455" y="2403085"/>
            <a:ext cx="1935336" cy="1303091"/>
            <a:chOff x="842143" y="2938300"/>
            <a:chExt cx="1935336" cy="1303091"/>
          </a:xfrm>
        </p:grpSpPr>
        <p:sp>
          <p:nvSpPr>
            <p:cNvPr id="26" name="Rectangle 25">
              <a:extLst>
                <a:ext uri="{FF2B5EF4-FFF2-40B4-BE49-F238E27FC236}">
                  <a16:creationId xmlns:a16="http://schemas.microsoft.com/office/drawing/2014/main" id="{13420953-DCC9-4372-82EC-5F52CB29B948}"/>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1FDD2D84-2DF0-45D2-B9FF-4E49F3F592A5}"/>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1A841CFC-89C7-489C-903B-F743F3948961}"/>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D755DD1F-68EB-41FF-AD0A-29CFE631C98A}"/>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BF5B4262-BE07-4250-BBC8-763EFCEE6E38}"/>
              </a:ext>
            </a:extLst>
          </p:cNvPr>
          <p:cNvGraphicFramePr>
            <a:graphicFrameLocks noChangeAspect="1"/>
          </p:cNvGraphicFramePr>
          <p:nvPr>
            <p:extLst>
              <p:ext uri="{D42A27DB-BD31-4B8C-83A1-F6EECF244321}">
                <p14:modId xmlns:p14="http://schemas.microsoft.com/office/powerpoint/2010/main" val="942455168"/>
              </p:ext>
            </p:extLst>
          </p:nvPr>
        </p:nvGraphicFramePr>
        <p:xfrm>
          <a:off x="4049234" y="2041281"/>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BF5B4262-BE07-4250-BBC8-763EFCEE6E38}"/>
                          </a:ext>
                        </a:extLst>
                      </p:cNvPr>
                      <p:cNvPicPr/>
                      <p:nvPr/>
                    </p:nvPicPr>
                    <p:blipFill>
                      <a:blip r:embed="rId4"/>
                      <a:stretch>
                        <a:fillRect/>
                      </a:stretch>
                    </p:blipFill>
                    <p:spPr>
                      <a:xfrm>
                        <a:off x="4049234" y="2041281"/>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FEE0B2D-F3AC-4D63-8DDE-B2BC09760E00}"/>
              </a:ext>
            </a:extLst>
          </p:cNvPr>
          <p:cNvGraphicFramePr>
            <a:graphicFrameLocks noChangeAspect="1"/>
          </p:cNvGraphicFramePr>
          <p:nvPr>
            <p:extLst>
              <p:ext uri="{D42A27DB-BD31-4B8C-83A1-F6EECF244321}">
                <p14:modId xmlns:p14="http://schemas.microsoft.com/office/powerpoint/2010/main" val="641592635"/>
              </p:ext>
            </p:extLst>
          </p:nvPr>
        </p:nvGraphicFramePr>
        <p:xfrm>
          <a:off x="778933" y="3103050"/>
          <a:ext cx="2243667"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BFEE0B2D-F3AC-4D63-8DDE-B2BC09760E00}"/>
                          </a:ext>
                        </a:extLst>
                      </p:cNvPr>
                      <p:cNvPicPr/>
                      <p:nvPr/>
                    </p:nvPicPr>
                    <p:blipFill>
                      <a:blip r:embed="rId6"/>
                      <a:stretch>
                        <a:fillRect/>
                      </a:stretch>
                    </p:blipFill>
                    <p:spPr>
                      <a:xfrm>
                        <a:off x="778933" y="3103050"/>
                        <a:ext cx="2243667" cy="4381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2A571310-F2B3-44ED-AECC-B98F9CF5C674}"/>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Large Cap U.S. Stocks</a:t>
            </a:r>
          </a:p>
        </p:txBody>
      </p:sp>
      <p:sp>
        <p:nvSpPr>
          <p:cNvPr id="21" name="TextBox 438">
            <a:extLst>
              <a:ext uri="{FF2B5EF4-FFF2-40B4-BE49-F238E27FC236}">
                <a16:creationId xmlns:a16="http://schemas.microsoft.com/office/drawing/2014/main" id="{609F1073-BAEC-4DBB-B5E8-2D42A6D3E37B}"/>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97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22832"/>
            <a:ext cx="3840480" cy="1277273"/>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Premium: </a:t>
            </a:r>
            <a:r>
              <a:rPr lang="en-US" sz="1100" dirty="0">
                <a:solidFill>
                  <a:srgbClr val="002855"/>
                </a:solidFill>
                <a:latin typeface="Arial" panose="020B0604020202020204" pitchFamily="34" charset="0"/>
                <a:cs typeface="Arial" panose="020B0604020202020204" pitchFamily="34" charset="0"/>
              </a:rPr>
              <a:t>Offers a potential risk-premium over large cap stocks.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Higher Growth: </a:t>
            </a:r>
            <a:r>
              <a:rPr lang="en-US" sz="1100" dirty="0">
                <a:solidFill>
                  <a:srgbClr val="002855"/>
                </a:solidFill>
                <a:latin typeface="Arial" panose="020B0604020202020204" pitchFamily="34" charset="0"/>
                <a:cs typeface="Arial" panose="020B0604020202020204" pitchFamily="34" charset="0"/>
              </a:rPr>
              <a:t>Smaller companies can grow earnings faster than larger companies.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Less Volatility: </a:t>
            </a:r>
            <a:r>
              <a:rPr lang="en-US" sz="1100" dirty="0">
                <a:solidFill>
                  <a:srgbClr val="002855"/>
                </a:solidFill>
                <a:latin typeface="Arial" panose="020B0604020202020204" pitchFamily="34" charset="0"/>
                <a:cs typeface="Arial" panose="020B0604020202020204" pitchFamily="34" charset="0"/>
              </a:rPr>
              <a:t>Lower long-term volatility than small cap stocks. </a:t>
            </a:r>
          </a:p>
        </p:txBody>
      </p:sp>
      <p:sp>
        <p:nvSpPr>
          <p:cNvPr id="8" name="Rectangle 7"/>
          <p:cNvSpPr/>
          <p:nvPr/>
        </p:nvSpPr>
        <p:spPr>
          <a:xfrm>
            <a:off x="4109998" y="4722832"/>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a:t>
            </a:r>
            <a:r>
              <a:rPr lang="en-US" sz="1100" dirty="0">
                <a:solidFill>
                  <a:srgbClr val="002855"/>
                </a:solidFill>
                <a:latin typeface="Arial" panose="020B0604020202020204" pitchFamily="34" charset="0"/>
                <a:cs typeface="Arial" panose="020B0604020202020204" pitchFamily="34" charset="0"/>
              </a:rPr>
              <a:t>Higher volatility than large cap stocks.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a:t>
            </a:r>
            <a:r>
              <a:rPr lang="en-US" sz="1100" dirty="0">
                <a:solidFill>
                  <a:srgbClr val="002855"/>
                </a:solidFill>
                <a:latin typeface="Arial" panose="020B0604020202020204" pitchFamily="34" charset="0"/>
                <a:cs typeface="Arial" panose="020B0604020202020204" pitchFamily="34" charset="0"/>
              </a:rPr>
              <a:t>High correlation to both large cap and small cap stocks. Mid cap has a very high correlation to a 60/40 large &amp; small cap mix.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Arbitrary Classification: </a:t>
            </a:r>
            <a:r>
              <a:rPr lang="en-US" sz="1100" dirty="0">
                <a:solidFill>
                  <a:srgbClr val="002855"/>
                </a:solidFill>
                <a:latin typeface="Arial" panose="020B0604020202020204" pitchFamily="34" charset="0"/>
                <a:cs typeface="Arial" panose="020B0604020202020204" pitchFamily="34" charset="0"/>
              </a:rPr>
              <a:t>Arbitrary divide between "smaller" large cap and "larger" mid cap stocks. Conflicting definitions of mid-small cap barrier.</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440395" y="4242938"/>
            <a:ext cx="1314498"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54462"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U.S. Large Cap</a:t>
            </a:r>
          </a:p>
          <a:p>
            <a:pPr algn="ctr"/>
            <a:r>
              <a:rPr lang="en-US" sz="1200" dirty="0">
                <a:solidFill>
                  <a:schemeClr val="bg1"/>
                </a:solidFill>
                <a:latin typeface="Arial" panose="020B0604020202020204" pitchFamily="34" charset="0"/>
                <a:cs typeface="Arial" panose="020B0604020202020204" pitchFamily="34" charset="0"/>
              </a:rPr>
              <a:t>Global Equity</a:t>
            </a:r>
          </a:p>
        </p:txBody>
      </p:sp>
      <p:sp>
        <p:nvSpPr>
          <p:cNvPr id="16" name="Rectangle 15"/>
          <p:cNvSpPr/>
          <p:nvPr/>
        </p:nvSpPr>
        <p:spPr>
          <a:xfrm>
            <a:off x="8434790" y="5598038"/>
            <a:ext cx="1314498"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53778"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42554" y="1051679"/>
            <a:ext cx="9241972" cy="270074"/>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between $2 and $10 billion in market capitalization.</a:t>
            </a:r>
          </a:p>
        </p:txBody>
      </p:sp>
      <p:sp>
        <p:nvSpPr>
          <p:cNvPr id="18" name="Rectangle 17"/>
          <p:cNvSpPr/>
          <p:nvPr/>
        </p:nvSpPr>
        <p:spPr>
          <a:xfrm>
            <a:off x="842143" y="2058273"/>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E68AF5ED-1AB1-4420-A19A-54881E8A0CCD}"/>
              </a:ext>
            </a:extLst>
          </p:cNvPr>
          <p:cNvGrpSpPr/>
          <p:nvPr/>
        </p:nvGrpSpPr>
        <p:grpSpPr>
          <a:xfrm>
            <a:off x="906646" y="2424243"/>
            <a:ext cx="1935336" cy="1303091"/>
            <a:chOff x="842143" y="2938300"/>
            <a:chExt cx="1935336" cy="1303091"/>
          </a:xfrm>
        </p:grpSpPr>
        <p:sp>
          <p:nvSpPr>
            <p:cNvPr id="26" name="Rectangle 25">
              <a:extLst>
                <a:ext uri="{FF2B5EF4-FFF2-40B4-BE49-F238E27FC236}">
                  <a16:creationId xmlns:a16="http://schemas.microsoft.com/office/drawing/2014/main" id="{EC152239-FF28-40BB-83CF-45917619D38E}"/>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A86B42D5-5954-4186-A1E2-CE3F978A857D}"/>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C10A7963-35CF-4704-BB97-6F9B606F86F6}"/>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87F3680C-B945-4030-98A1-E576AC762C25}"/>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E882C8C0-512E-4CF6-BA51-5037B080F055}"/>
              </a:ext>
            </a:extLst>
          </p:cNvPr>
          <p:cNvGraphicFramePr>
            <a:graphicFrameLocks noChangeAspect="1"/>
          </p:cNvGraphicFramePr>
          <p:nvPr>
            <p:extLst>
              <p:ext uri="{D42A27DB-BD31-4B8C-83A1-F6EECF244321}">
                <p14:modId xmlns:p14="http://schemas.microsoft.com/office/powerpoint/2010/main" val="1542545151"/>
              </p:ext>
            </p:extLst>
          </p:nvPr>
        </p:nvGraphicFramePr>
        <p:xfrm>
          <a:off x="3841647" y="2134404"/>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E882C8C0-512E-4CF6-BA51-5037B080F055}"/>
                          </a:ext>
                        </a:extLst>
                      </p:cNvPr>
                      <p:cNvPicPr/>
                      <p:nvPr/>
                    </p:nvPicPr>
                    <p:blipFill>
                      <a:blip r:embed="rId4"/>
                      <a:stretch>
                        <a:fillRect/>
                      </a:stretch>
                    </p:blipFill>
                    <p:spPr>
                      <a:xfrm>
                        <a:off x="3841647" y="2134404"/>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343C3CE-EC9F-42F9-96F1-399FE417315C}"/>
              </a:ext>
            </a:extLst>
          </p:cNvPr>
          <p:cNvGraphicFramePr>
            <a:graphicFrameLocks noChangeAspect="1"/>
          </p:cNvGraphicFramePr>
          <p:nvPr>
            <p:extLst>
              <p:ext uri="{D42A27DB-BD31-4B8C-83A1-F6EECF244321}">
                <p14:modId xmlns:p14="http://schemas.microsoft.com/office/powerpoint/2010/main" val="1134734373"/>
              </p:ext>
            </p:extLst>
          </p:nvPr>
        </p:nvGraphicFramePr>
        <p:xfrm>
          <a:off x="770468" y="3109918"/>
          <a:ext cx="2209800"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0343C3CE-EC9F-42F9-96F1-399FE417315C}"/>
                          </a:ext>
                        </a:extLst>
                      </p:cNvPr>
                      <p:cNvPicPr/>
                      <p:nvPr/>
                    </p:nvPicPr>
                    <p:blipFill>
                      <a:blip r:embed="rId6"/>
                      <a:stretch>
                        <a:fillRect/>
                      </a:stretch>
                    </p:blipFill>
                    <p:spPr>
                      <a:xfrm>
                        <a:off x="770468" y="3109918"/>
                        <a:ext cx="2209800" cy="438150"/>
                      </a:xfrm>
                      <a:prstGeom prst="rect">
                        <a:avLst/>
                      </a:prstGeom>
                    </p:spPr>
                  </p:pic>
                </p:oleObj>
              </mc:Fallback>
            </mc:AlternateContent>
          </a:graphicData>
        </a:graphic>
      </p:graphicFrame>
      <p:sp>
        <p:nvSpPr>
          <p:cNvPr id="20" name="TextBox 438">
            <a:extLst>
              <a:ext uri="{FF2B5EF4-FFF2-40B4-BE49-F238E27FC236}">
                <a16:creationId xmlns:a16="http://schemas.microsoft.com/office/drawing/2014/main" id="{3092CCB7-ABBB-451D-A645-C74B4E6B5E6E}"/>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Fiducient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C1D84FE0-18AF-4E25-ABA2-46DF7F6D3274}"/>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Mid Cap U.S. Stocks</a:t>
            </a:r>
          </a:p>
        </p:txBody>
      </p:sp>
    </p:spTree>
    <p:extLst>
      <p:ext uri="{BB962C8B-B14F-4D97-AF65-F5344CB8AC3E}">
        <p14:creationId xmlns:p14="http://schemas.microsoft.com/office/powerpoint/2010/main" val="52070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36608"/>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Premium: </a:t>
            </a:r>
            <a:r>
              <a:rPr lang="en-US" sz="1100" dirty="0">
                <a:solidFill>
                  <a:srgbClr val="002855"/>
                </a:solidFill>
                <a:latin typeface="Arial" panose="020B0604020202020204" pitchFamily="34" charset="0"/>
                <a:cs typeface="Arial" panose="020B0604020202020204" pitchFamily="34" charset="0"/>
              </a:rPr>
              <a:t>Offers a potential risk-premium over large and mid cap stocks.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Higher Growth: </a:t>
            </a:r>
            <a:r>
              <a:rPr lang="en-US" sz="1100" dirty="0">
                <a:solidFill>
                  <a:srgbClr val="002855"/>
                </a:solidFill>
                <a:latin typeface="Arial" panose="020B0604020202020204" pitchFamily="34" charset="0"/>
                <a:cs typeface="Arial" panose="020B0604020202020204" pitchFamily="34" charset="0"/>
              </a:rPr>
              <a:t>Smaller companies can grow earnings faster than larger companies.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Upside: </a:t>
            </a:r>
            <a:r>
              <a:rPr lang="en-US" sz="1100" dirty="0">
                <a:solidFill>
                  <a:srgbClr val="002855"/>
                </a:solidFill>
                <a:latin typeface="Arial" panose="020B0604020202020204" pitchFamily="34" charset="0"/>
                <a:cs typeface="Arial" panose="020B0604020202020204" pitchFamily="34" charset="0"/>
              </a:rPr>
              <a:t>Virtually all large cap stocks started as small cap stocks at one time in their history.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12000" y="4718379"/>
            <a:ext cx="3840480" cy="1107996"/>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a:t>
            </a:r>
            <a:r>
              <a:rPr lang="en-US" sz="1100" dirty="0">
                <a:solidFill>
                  <a:srgbClr val="002855"/>
                </a:solidFill>
                <a:latin typeface="Arial" panose="020B0604020202020204" pitchFamily="34" charset="0"/>
                <a:cs typeface="Arial" panose="020B0604020202020204" pitchFamily="34" charset="0"/>
              </a:rPr>
              <a:t>Higher volatility than large cap and mid cap stocks.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Liquidity/Opportunity Set: </a:t>
            </a:r>
            <a:r>
              <a:rPr lang="en-US" sz="1100" dirty="0">
                <a:solidFill>
                  <a:srgbClr val="002855"/>
                </a:solidFill>
                <a:latin typeface="Arial" panose="020B0604020202020204" pitchFamily="34" charset="0"/>
                <a:cs typeface="Arial" panose="020B0604020202020204" pitchFamily="34" charset="0"/>
              </a:rPr>
              <a:t>Smaller capitalization stocks have less liquidity and marketability. Access to quality small cap managers is often constrained. </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9047" y="4242938"/>
            <a:ext cx="148076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7"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U.S. Large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Real Estate</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2" y="5598038"/>
            <a:ext cx="148076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3"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27256" y="1030095"/>
            <a:ext cx="9519227" cy="270074"/>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with $2 billion (or less) in market capitalizations.</a:t>
            </a:r>
          </a:p>
        </p:txBody>
      </p:sp>
      <p:sp>
        <p:nvSpPr>
          <p:cNvPr id="18" name="Rectangle 17"/>
          <p:cNvSpPr/>
          <p:nvPr/>
        </p:nvSpPr>
        <p:spPr>
          <a:xfrm>
            <a:off x="777639" y="2080345"/>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6EAF16DE-C3ED-4BDE-A1F2-D57E11194AD7}"/>
              </a:ext>
            </a:extLst>
          </p:cNvPr>
          <p:cNvGrpSpPr/>
          <p:nvPr/>
        </p:nvGrpSpPr>
        <p:grpSpPr>
          <a:xfrm>
            <a:off x="842142" y="2438003"/>
            <a:ext cx="1935336" cy="1303091"/>
            <a:chOff x="842143" y="2938300"/>
            <a:chExt cx="1935336" cy="1303091"/>
          </a:xfrm>
        </p:grpSpPr>
        <p:sp>
          <p:nvSpPr>
            <p:cNvPr id="26" name="Rectangle 25">
              <a:extLst>
                <a:ext uri="{FF2B5EF4-FFF2-40B4-BE49-F238E27FC236}">
                  <a16:creationId xmlns:a16="http://schemas.microsoft.com/office/drawing/2014/main" id="{C9B4ABA8-17C6-41CF-B5C5-C98D51A025B9}"/>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D45EA435-E6AF-4D2A-8F58-49C930900D18}"/>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6E91B58F-AA93-4623-9B4C-4C14BB208827}"/>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F3CAE218-B881-4C9A-9CDB-51E24DC6D74C}"/>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AB0E9DC4-DEF9-43CB-BA69-061DB6843451}"/>
              </a:ext>
            </a:extLst>
          </p:cNvPr>
          <p:cNvGraphicFramePr>
            <a:graphicFrameLocks noChangeAspect="1"/>
          </p:cNvGraphicFramePr>
          <p:nvPr>
            <p:extLst>
              <p:ext uri="{D42A27DB-BD31-4B8C-83A1-F6EECF244321}">
                <p14:modId xmlns:p14="http://schemas.microsoft.com/office/powerpoint/2010/main" val="3460971408"/>
              </p:ext>
            </p:extLst>
          </p:nvPr>
        </p:nvGraphicFramePr>
        <p:xfrm>
          <a:off x="711200" y="3122225"/>
          <a:ext cx="2235199" cy="438150"/>
        </p:xfrm>
        <a:graphic>
          <a:graphicData uri="http://schemas.openxmlformats.org/presentationml/2006/ole">
            <mc:AlternateContent xmlns:mc="http://schemas.openxmlformats.org/markup-compatibility/2006">
              <mc:Choice xmlns:v="urn:schemas-microsoft-com:vml" Requires="v">
                <p:oleObj name="Macro-Enabled Worksheet" r:id="rId3" imgW="2371691" imgH="438097" progId="Excel.SheetMacroEnabled.12">
                  <p:link updateAutomatic="1"/>
                </p:oleObj>
              </mc:Choice>
              <mc:Fallback>
                <p:oleObj name="Macro-Enabled Worksheet" r:id="rId3" imgW="2371691" imgH="438097" progId="Excel.SheetMacroEnabled.12">
                  <p:link updateAutomatic="1"/>
                  <p:pic>
                    <p:nvPicPr>
                      <p:cNvPr id="3" name="Object 2">
                        <a:extLst>
                          <a:ext uri="{FF2B5EF4-FFF2-40B4-BE49-F238E27FC236}">
                            <a16:creationId xmlns:a16="http://schemas.microsoft.com/office/drawing/2014/main" id="{AB0E9DC4-DEF9-43CB-BA69-061DB6843451}"/>
                          </a:ext>
                        </a:extLst>
                      </p:cNvPr>
                      <p:cNvPicPr/>
                      <p:nvPr/>
                    </p:nvPicPr>
                    <p:blipFill>
                      <a:blip r:embed="rId4"/>
                      <a:stretch>
                        <a:fillRect/>
                      </a:stretch>
                    </p:blipFill>
                    <p:spPr>
                      <a:xfrm>
                        <a:off x="711200" y="3122225"/>
                        <a:ext cx="2235199" cy="4381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2DD33E6-3414-440E-ABAA-C8E051794F83}"/>
              </a:ext>
            </a:extLst>
          </p:cNvPr>
          <p:cNvGraphicFramePr>
            <a:graphicFrameLocks noChangeAspect="1"/>
          </p:cNvGraphicFramePr>
          <p:nvPr>
            <p:extLst>
              <p:ext uri="{D42A27DB-BD31-4B8C-83A1-F6EECF244321}">
                <p14:modId xmlns:p14="http://schemas.microsoft.com/office/powerpoint/2010/main" val="2398218227"/>
              </p:ext>
            </p:extLst>
          </p:nvPr>
        </p:nvGraphicFramePr>
        <p:xfrm>
          <a:off x="3949802" y="2156934"/>
          <a:ext cx="5619750" cy="1733550"/>
        </p:xfrm>
        <a:graphic>
          <a:graphicData uri="http://schemas.openxmlformats.org/presentationml/2006/ole">
            <mc:AlternateContent xmlns:mc="http://schemas.openxmlformats.org/markup-compatibility/2006">
              <mc:Choice xmlns:v="urn:schemas-microsoft-com:vml" Requires="v">
                <p:oleObj name="Macro-Enabled Worksheet" r:id="rId5" imgW="5619698" imgH="1733683" progId="Excel.SheetMacroEnabled.12">
                  <p:link updateAutomatic="1"/>
                </p:oleObj>
              </mc:Choice>
              <mc:Fallback>
                <p:oleObj name="Macro-Enabled Worksheet" r:id="rId5" imgW="5619698" imgH="1733683" progId="Excel.SheetMacroEnabled.12">
                  <p:link updateAutomatic="1"/>
                  <p:pic>
                    <p:nvPicPr>
                      <p:cNvPr id="4" name="Object 3">
                        <a:extLst>
                          <a:ext uri="{FF2B5EF4-FFF2-40B4-BE49-F238E27FC236}">
                            <a16:creationId xmlns:a16="http://schemas.microsoft.com/office/drawing/2014/main" id="{F2DD33E6-3414-440E-ABAA-C8E051794F83}"/>
                          </a:ext>
                        </a:extLst>
                      </p:cNvPr>
                      <p:cNvPicPr/>
                      <p:nvPr/>
                    </p:nvPicPr>
                    <p:blipFill>
                      <a:blip r:embed="rId6"/>
                      <a:stretch>
                        <a:fillRect/>
                      </a:stretch>
                    </p:blipFill>
                    <p:spPr>
                      <a:xfrm>
                        <a:off x="3949802" y="2156934"/>
                        <a:ext cx="5619750" cy="17335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11A3BEB9-E93B-4ECA-B2B1-44725D326C21}"/>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Small Cap U.S. Stocks</a:t>
            </a:r>
          </a:p>
        </p:txBody>
      </p:sp>
      <p:sp>
        <p:nvSpPr>
          <p:cNvPr id="21" name="TextBox 438">
            <a:extLst>
              <a:ext uri="{FF2B5EF4-FFF2-40B4-BE49-F238E27FC236}">
                <a16:creationId xmlns:a16="http://schemas.microsoft.com/office/drawing/2014/main" id="{69635985-D095-4869-ACE0-7B53898D5E5D}"/>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01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22832"/>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Large Universe: </a:t>
            </a:r>
            <a:r>
              <a:rPr lang="en-US" sz="1100" dirty="0">
                <a:solidFill>
                  <a:srgbClr val="002855"/>
                </a:solidFill>
                <a:latin typeface="Arial" panose="020B0604020202020204" pitchFamily="34" charset="0"/>
                <a:cs typeface="Arial" panose="020B0604020202020204" pitchFamily="34" charset="0"/>
              </a:rPr>
              <a:t>Consists of publicly traded companies in developed countries domiciled outside of the U.S.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a:t>
            </a:r>
            <a:r>
              <a:rPr lang="en-US" sz="1100" dirty="0">
                <a:solidFill>
                  <a:srgbClr val="002855"/>
                </a:solidFill>
                <a:latin typeface="Arial" panose="020B0604020202020204" pitchFamily="34" charset="0"/>
                <a:cs typeface="Arial" panose="020B0604020202020204" pitchFamily="34" charset="0"/>
              </a:rPr>
              <a:t>: Higher correlation to U.S. markets in recent years, but still low enough to warrant diversification.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Currency Diversification</a:t>
            </a:r>
            <a:r>
              <a:rPr lang="en-US" sz="1100" dirty="0">
                <a:solidFill>
                  <a:srgbClr val="002855"/>
                </a:solidFill>
                <a:latin typeface="Arial" panose="020B0604020202020204" pitchFamily="34" charset="0"/>
                <a:cs typeface="Arial" panose="020B0604020202020204" pitchFamily="34" charset="0"/>
              </a:rPr>
              <a:t>: Add diversification through foreign currency exposure (away from the U.S. dollar).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11999" y="4722832"/>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Equity Risk: </a:t>
            </a:r>
            <a:r>
              <a:rPr lang="en-US" sz="1100" dirty="0">
                <a:solidFill>
                  <a:srgbClr val="002855"/>
                </a:solidFill>
                <a:latin typeface="Arial" panose="020B0604020202020204" pitchFamily="34" charset="0"/>
                <a:cs typeface="Arial" panose="020B0604020202020204" pitchFamily="34" charset="0"/>
              </a:rPr>
              <a:t>Subject to global economic/financial conditions.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Currency Risk: </a:t>
            </a:r>
            <a:r>
              <a:rPr lang="en-US" sz="1100" dirty="0">
                <a:solidFill>
                  <a:srgbClr val="002855"/>
                </a:solidFill>
                <a:latin typeface="Arial" panose="020B0604020202020204" pitchFamily="34" charset="0"/>
                <a:cs typeface="Arial" panose="020B0604020202020204" pitchFamily="34" charset="0"/>
              </a:rPr>
              <a:t>Subject to currency risk as investment returns are translated back into U.S. dollars.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Political, Financial, Currency, and Regulatory Risks</a:t>
            </a:r>
            <a:r>
              <a:rPr lang="en-US" sz="1100" dirty="0">
                <a:solidFill>
                  <a:srgbClr val="002855"/>
                </a:solidFill>
                <a:latin typeface="Arial" panose="020B0604020202020204" pitchFamily="34" charset="0"/>
                <a:cs typeface="Arial" panose="020B0604020202020204" pitchFamily="34" charset="0"/>
              </a:rPr>
              <a:t>: Each country or region has its own political, financial, currency and regulatory risks.</a:t>
            </a:r>
          </a:p>
        </p:txBody>
      </p:sp>
      <p:sp>
        <p:nvSpPr>
          <p:cNvPr id="9" name="object 45"/>
          <p:cNvSpPr/>
          <p:nvPr/>
        </p:nvSpPr>
        <p:spPr>
          <a:xfrm>
            <a:off x="4003797" y="4744072"/>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442" y="4242938"/>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8"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Large Cap</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77837" y="5598038"/>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4"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U.S. Bonds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42554" y="1063359"/>
            <a:ext cx="9527253" cy="625556"/>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of companies located outside of the U.S. in developed countries. Countries include Japan, the United Kingdom, France, Germany, Australia, Austria, Belgium, Denmark, Finland, Greece, Hong Kong, Ireland, Italy, the Netherlands, New Zealand, Norway, Portugal, Singapore, Spain, Sweden and Switzerland.</a:t>
            </a:r>
          </a:p>
        </p:txBody>
      </p:sp>
      <p:sp>
        <p:nvSpPr>
          <p:cNvPr id="18" name="Rectangle 17"/>
          <p:cNvSpPr/>
          <p:nvPr/>
        </p:nvSpPr>
        <p:spPr>
          <a:xfrm>
            <a:off x="842143" y="2053647"/>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EEECE99A-B6CF-4417-9C83-B027FB219B7E}"/>
              </a:ext>
            </a:extLst>
          </p:cNvPr>
          <p:cNvGrpSpPr/>
          <p:nvPr/>
        </p:nvGrpSpPr>
        <p:grpSpPr>
          <a:xfrm>
            <a:off x="906646" y="2407270"/>
            <a:ext cx="1935336" cy="1303091"/>
            <a:chOff x="842143" y="2938300"/>
            <a:chExt cx="1935336" cy="1303091"/>
          </a:xfrm>
        </p:grpSpPr>
        <p:sp>
          <p:nvSpPr>
            <p:cNvPr id="26" name="Rectangle 25">
              <a:extLst>
                <a:ext uri="{FF2B5EF4-FFF2-40B4-BE49-F238E27FC236}">
                  <a16:creationId xmlns:a16="http://schemas.microsoft.com/office/drawing/2014/main" id="{94C2FAA6-1427-44B3-AB2A-C773C0983284}"/>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1776D1D2-5120-4EE6-B0D8-59AAD3C28C40}"/>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83409011-3394-48AE-80A8-68ED2C31B918}"/>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265D2FEA-9219-4D82-9008-D9656B8CA86E}"/>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52D78C55-919A-43F3-AE89-7D331C8926AD}"/>
              </a:ext>
            </a:extLst>
          </p:cNvPr>
          <p:cNvGraphicFramePr>
            <a:graphicFrameLocks noChangeAspect="1"/>
          </p:cNvGraphicFramePr>
          <p:nvPr>
            <p:extLst>
              <p:ext uri="{D42A27DB-BD31-4B8C-83A1-F6EECF244321}">
                <p14:modId xmlns:p14="http://schemas.microsoft.com/office/powerpoint/2010/main" val="1611186237"/>
              </p:ext>
            </p:extLst>
          </p:nvPr>
        </p:nvGraphicFramePr>
        <p:xfrm>
          <a:off x="721987" y="3085843"/>
          <a:ext cx="2304653" cy="438150"/>
        </p:xfrm>
        <a:graphic>
          <a:graphicData uri="http://schemas.openxmlformats.org/presentationml/2006/ole">
            <mc:AlternateContent xmlns:mc="http://schemas.openxmlformats.org/markup-compatibility/2006">
              <mc:Choice xmlns:v="urn:schemas-microsoft-com:vml" Requires="v">
                <p:oleObj name="Macro-Enabled Worksheet" r:id="rId3" imgW="2371691" imgH="438097" progId="Excel.SheetMacroEnabled.12">
                  <p:link updateAutomatic="1"/>
                </p:oleObj>
              </mc:Choice>
              <mc:Fallback>
                <p:oleObj name="Macro-Enabled Worksheet" r:id="rId3" imgW="2371691" imgH="438097" progId="Excel.SheetMacroEnabled.12">
                  <p:link updateAutomatic="1"/>
                  <p:pic>
                    <p:nvPicPr>
                      <p:cNvPr id="3" name="Object 2">
                        <a:extLst>
                          <a:ext uri="{FF2B5EF4-FFF2-40B4-BE49-F238E27FC236}">
                            <a16:creationId xmlns:a16="http://schemas.microsoft.com/office/drawing/2014/main" id="{52D78C55-919A-43F3-AE89-7D331C8926AD}"/>
                          </a:ext>
                        </a:extLst>
                      </p:cNvPr>
                      <p:cNvPicPr/>
                      <p:nvPr/>
                    </p:nvPicPr>
                    <p:blipFill>
                      <a:blip r:embed="rId4"/>
                      <a:stretch>
                        <a:fillRect/>
                      </a:stretch>
                    </p:blipFill>
                    <p:spPr>
                      <a:xfrm>
                        <a:off x="721987" y="3085843"/>
                        <a:ext cx="2304653" cy="438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ACE2B68-A3B9-4990-BA1C-FF12F7E86AD3}"/>
              </a:ext>
            </a:extLst>
          </p:cNvPr>
          <p:cNvGraphicFramePr>
            <a:graphicFrameLocks noChangeAspect="1"/>
          </p:cNvGraphicFramePr>
          <p:nvPr>
            <p:extLst>
              <p:ext uri="{D42A27DB-BD31-4B8C-83A1-F6EECF244321}">
                <p14:modId xmlns:p14="http://schemas.microsoft.com/office/powerpoint/2010/main" val="4121971534"/>
              </p:ext>
            </p:extLst>
          </p:nvPr>
        </p:nvGraphicFramePr>
        <p:xfrm>
          <a:off x="4020425" y="2054650"/>
          <a:ext cx="5619750" cy="1733550"/>
        </p:xfrm>
        <a:graphic>
          <a:graphicData uri="http://schemas.openxmlformats.org/presentationml/2006/ole">
            <mc:AlternateContent xmlns:mc="http://schemas.openxmlformats.org/markup-compatibility/2006">
              <mc:Choice xmlns:v="urn:schemas-microsoft-com:vml" Requires="v">
                <p:oleObj name="Macro-Enabled Worksheet" r:id="rId5" imgW="5619698" imgH="1733683" progId="Excel.SheetMacroEnabled.12">
                  <p:link updateAutomatic="1"/>
                </p:oleObj>
              </mc:Choice>
              <mc:Fallback>
                <p:oleObj name="Macro-Enabled Worksheet" r:id="rId5" imgW="5619698" imgH="1733683" progId="Excel.SheetMacroEnabled.12">
                  <p:link updateAutomatic="1"/>
                  <p:pic>
                    <p:nvPicPr>
                      <p:cNvPr id="5" name="Object 4">
                        <a:extLst>
                          <a:ext uri="{FF2B5EF4-FFF2-40B4-BE49-F238E27FC236}">
                            <a16:creationId xmlns:a16="http://schemas.microsoft.com/office/drawing/2014/main" id="{AACE2B68-A3B9-4990-BA1C-FF12F7E86AD3}"/>
                          </a:ext>
                        </a:extLst>
                      </p:cNvPr>
                      <p:cNvPicPr/>
                      <p:nvPr/>
                    </p:nvPicPr>
                    <p:blipFill>
                      <a:blip r:embed="rId6"/>
                      <a:stretch>
                        <a:fillRect/>
                      </a:stretch>
                    </p:blipFill>
                    <p:spPr>
                      <a:xfrm>
                        <a:off x="4020425" y="2054650"/>
                        <a:ext cx="5619750" cy="17335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7AF06583-A4C4-49C7-A6F8-8E172BCF43B2}"/>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International Developed Equity</a:t>
            </a:r>
          </a:p>
        </p:txBody>
      </p:sp>
      <p:sp>
        <p:nvSpPr>
          <p:cNvPr id="21" name="TextBox 438">
            <a:extLst>
              <a:ext uri="{FF2B5EF4-FFF2-40B4-BE49-F238E27FC236}">
                <a16:creationId xmlns:a16="http://schemas.microsoft.com/office/drawing/2014/main" id="{3A931A3D-F14F-4671-8544-642BBAC632F6}"/>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88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22832"/>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Higher Return Potential: </a:t>
            </a:r>
            <a:r>
              <a:rPr lang="en-US" sz="1100" dirty="0">
                <a:solidFill>
                  <a:srgbClr val="002855"/>
                </a:solidFill>
                <a:latin typeface="Arial" panose="020B0604020202020204" pitchFamily="34" charset="0"/>
                <a:cs typeface="Arial" panose="020B0604020202020204" pitchFamily="34" charset="0"/>
              </a:rPr>
              <a:t>Emerging economies may exhibit higher GDP growth than developed markets.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a:t>
            </a:r>
            <a:r>
              <a:rPr lang="en-US" sz="1100" dirty="0">
                <a:solidFill>
                  <a:srgbClr val="002855"/>
                </a:solidFill>
                <a:latin typeface="Arial" panose="020B0604020202020204" pitchFamily="34" charset="0"/>
                <a:cs typeface="Arial" panose="020B0604020202020204" pitchFamily="34" charset="0"/>
              </a:rPr>
              <a:t>Diversification benefits, particularly if measured over longer holding periods (decades).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Currency:</a:t>
            </a:r>
            <a:r>
              <a:rPr lang="en-US" sz="1100" dirty="0">
                <a:solidFill>
                  <a:srgbClr val="002855"/>
                </a:solidFill>
                <a:latin typeface="Arial" panose="020B0604020202020204" pitchFamily="34" charset="0"/>
                <a:cs typeface="Arial" panose="020B0604020202020204" pitchFamily="34" charset="0"/>
              </a:rPr>
              <a:t> Add diversification through foreign currency exposure (away from the U.S. dollar).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7" y="4722832"/>
            <a:ext cx="4035889"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a:t>
            </a:r>
            <a:r>
              <a:rPr lang="en-US" sz="1100" dirty="0">
                <a:solidFill>
                  <a:srgbClr val="002855"/>
                </a:solidFill>
                <a:latin typeface="Arial" panose="020B0604020202020204" pitchFamily="34" charset="0"/>
                <a:cs typeface="Arial" panose="020B0604020202020204" pitchFamily="34" charset="0"/>
              </a:rPr>
              <a:t>: Opportunity for high returns comes with increased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Sensitivity to Extremes</a:t>
            </a:r>
            <a:r>
              <a:rPr lang="en-US" sz="1100" dirty="0">
                <a:solidFill>
                  <a:srgbClr val="002855"/>
                </a:solidFill>
                <a:latin typeface="Arial" panose="020B0604020202020204" pitchFamily="34" charset="0"/>
                <a:cs typeface="Arial" panose="020B0604020202020204" pitchFamily="34" charset="0"/>
              </a:rPr>
              <a:t>: More sensitivity to global economic crisis. Correlations rise vs. other risky assets during periods of extreme stress.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Political, Financial, Currency, and Regulatory Risks</a:t>
            </a:r>
            <a:r>
              <a:rPr lang="en-US" sz="1100" dirty="0">
                <a:solidFill>
                  <a:srgbClr val="002855"/>
                </a:solidFill>
                <a:latin typeface="Arial" panose="020B0604020202020204" pitchFamily="34" charset="0"/>
                <a:cs typeface="Arial" panose="020B0604020202020204" pitchFamily="34" charset="0"/>
              </a:rPr>
              <a:t>: Emerging countries have greater political, financial, currency and regulatory instability than developed markets. </a:t>
            </a:r>
          </a:p>
        </p:txBody>
      </p:sp>
      <p:sp>
        <p:nvSpPr>
          <p:cNvPr id="9" name="object 45"/>
          <p:cNvSpPr/>
          <p:nvPr/>
        </p:nvSpPr>
        <p:spPr>
          <a:xfrm>
            <a:off x="4020425" y="4722832"/>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442" y="42429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6" y="4724301"/>
            <a:ext cx="1463040" cy="913201"/>
          </a:xfrm>
          <a:prstGeom prst="rect">
            <a:avLst/>
          </a:prstGeom>
          <a:solidFill>
            <a:srgbClr val="152B53"/>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EM Bonds</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International Equity</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1" y="5598038"/>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2"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TIPS</a:t>
            </a:r>
          </a:p>
        </p:txBody>
      </p:sp>
      <p:sp>
        <p:nvSpPr>
          <p:cNvPr id="19" name="Rectangle 18"/>
          <p:cNvSpPr/>
          <p:nvPr/>
        </p:nvSpPr>
        <p:spPr>
          <a:xfrm>
            <a:off x="342554" y="1047095"/>
            <a:ext cx="9356618" cy="803297"/>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of companies located outside of the U.S. in developing countries. Emerging markets countries are nations with social or business activity in the process of rapid growth and industrialization. Emerging market countries in the index include China, Brazil, South Korea, Taiwan, South Africa, India, Russia, Mexico, Israel, Malaysia, Chile, Turkey, Thailand, Poland, Colombia, Czech Republic, Egypt, Philippines and Argentina.</a:t>
            </a:r>
          </a:p>
        </p:txBody>
      </p:sp>
      <p:sp>
        <p:nvSpPr>
          <p:cNvPr id="18" name="Rectangle 17"/>
          <p:cNvSpPr/>
          <p:nvPr/>
        </p:nvSpPr>
        <p:spPr>
          <a:xfrm>
            <a:off x="842143" y="2061655"/>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30624336-F7E6-4B1F-9D8F-3C31C9B5968F}"/>
              </a:ext>
            </a:extLst>
          </p:cNvPr>
          <p:cNvGrpSpPr/>
          <p:nvPr/>
        </p:nvGrpSpPr>
        <p:grpSpPr>
          <a:xfrm>
            <a:off x="906646" y="2406389"/>
            <a:ext cx="1935336" cy="1303091"/>
            <a:chOff x="842143" y="2938300"/>
            <a:chExt cx="1935336" cy="1303091"/>
          </a:xfrm>
        </p:grpSpPr>
        <p:sp>
          <p:nvSpPr>
            <p:cNvPr id="26" name="Rectangle 25">
              <a:extLst>
                <a:ext uri="{FF2B5EF4-FFF2-40B4-BE49-F238E27FC236}">
                  <a16:creationId xmlns:a16="http://schemas.microsoft.com/office/drawing/2014/main" id="{24EF4B79-3313-4F6A-9883-A843810691EC}"/>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619E8A47-5E3F-430F-A3DD-482B0A75DCE1}"/>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3A73F9A2-76FD-4335-B1C1-95AB2C190FEE}"/>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40B014FC-7768-4481-A115-36E43CA671A1}"/>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4" name="Object 3">
            <a:extLst>
              <a:ext uri="{FF2B5EF4-FFF2-40B4-BE49-F238E27FC236}">
                <a16:creationId xmlns:a16="http://schemas.microsoft.com/office/drawing/2014/main" id="{0448D3AA-E734-4EF6-8810-FE648C1E3042}"/>
              </a:ext>
            </a:extLst>
          </p:cNvPr>
          <p:cNvGraphicFramePr>
            <a:graphicFrameLocks noChangeAspect="1"/>
          </p:cNvGraphicFramePr>
          <p:nvPr>
            <p:extLst>
              <p:ext uri="{D42A27DB-BD31-4B8C-83A1-F6EECF244321}">
                <p14:modId xmlns:p14="http://schemas.microsoft.com/office/powerpoint/2010/main" val="2225141325"/>
              </p:ext>
            </p:extLst>
          </p:nvPr>
        </p:nvGraphicFramePr>
        <p:xfrm>
          <a:off x="795868" y="3088757"/>
          <a:ext cx="2209800" cy="438150"/>
        </p:xfrm>
        <a:graphic>
          <a:graphicData uri="http://schemas.openxmlformats.org/presentationml/2006/ole">
            <mc:AlternateContent xmlns:mc="http://schemas.openxmlformats.org/markup-compatibility/2006">
              <mc:Choice xmlns:v="urn:schemas-microsoft-com:vml" Requires="v">
                <p:oleObj name="Macro-Enabled Worksheet" r:id="rId3" imgW="2371691" imgH="438097" progId="Excel.SheetMacroEnabled.12">
                  <p:link updateAutomatic="1"/>
                </p:oleObj>
              </mc:Choice>
              <mc:Fallback>
                <p:oleObj name="Macro-Enabled Worksheet" r:id="rId3" imgW="2371691" imgH="438097" progId="Excel.SheetMacroEnabled.12">
                  <p:link updateAutomatic="1"/>
                  <p:pic>
                    <p:nvPicPr>
                      <p:cNvPr id="4" name="Object 3">
                        <a:extLst>
                          <a:ext uri="{FF2B5EF4-FFF2-40B4-BE49-F238E27FC236}">
                            <a16:creationId xmlns:a16="http://schemas.microsoft.com/office/drawing/2014/main" id="{0448D3AA-E734-4EF6-8810-FE648C1E3042}"/>
                          </a:ext>
                        </a:extLst>
                      </p:cNvPr>
                      <p:cNvPicPr/>
                      <p:nvPr/>
                    </p:nvPicPr>
                    <p:blipFill>
                      <a:blip r:embed="rId4"/>
                      <a:stretch>
                        <a:fillRect/>
                      </a:stretch>
                    </p:blipFill>
                    <p:spPr>
                      <a:xfrm>
                        <a:off x="795868" y="3088757"/>
                        <a:ext cx="2209800" cy="438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6F3AA9A-D148-402E-9654-159C34EB7E53}"/>
              </a:ext>
            </a:extLst>
          </p:cNvPr>
          <p:cNvGraphicFramePr>
            <a:graphicFrameLocks noChangeAspect="1"/>
          </p:cNvGraphicFramePr>
          <p:nvPr>
            <p:extLst>
              <p:ext uri="{D42A27DB-BD31-4B8C-83A1-F6EECF244321}">
                <p14:modId xmlns:p14="http://schemas.microsoft.com/office/powerpoint/2010/main" val="3254964943"/>
              </p:ext>
            </p:extLst>
          </p:nvPr>
        </p:nvGraphicFramePr>
        <p:xfrm>
          <a:off x="4091088" y="2061655"/>
          <a:ext cx="5619750" cy="1647825"/>
        </p:xfrm>
        <a:graphic>
          <a:graphicData uri="http://schemas.openxmlformats.org/presentationml/2006/ole">
            <mc:AlternateContent xmlns:mc="http://schemas.openxmlformats.org/markup-compatibility/2006">
              <mc:Choice xmlns:v="urn:schemas-microsoft-com:vml" Requires="v">
                <p:oleObj name="Macro-Enabled Worksheet" r:id="rId5" imgW="5619698" imgH="1714620" progId="Excel.SheetMacroEnabled.12">
                  <p:link updateAutomatic="1"/>
                </p:oleObj>
              </mc:Choice>
              <mc:Fallback>
                <p:oleObj name="Macro-Enabled Worksheet" r:id="rId5" imgW="5619698" imgH="1714620" progId="Excel.SheetMacroEnabled.12">
                  <p:link updateAutomatic="1"/>
                  <p:pic>
                    <p:nvPicPr>
                      <p:cNvPr id="5" name="Object 4">
                        <a:extLst>
                          <a:ext uri="{FF2B5EF4-FFF2-40B4-BE49-F238E27FC236}">
                            <a16:creationId xmlns:a16="http://schemas.microsoft.com/office/drawing/2014/main" id="{D6F3AA9A-D148-402E-9654-159C34EB7E53}"/>
                          </a:ext>
                        </a:extLst>
                      </p:cNvPr>
                      <p:cNvPicPr/>
                      <p:nvPr/>
                    </p:nvPicPr>
                    <p:blipFill>
                      <a:blip r:embed="rId6"/>
                      <a:stretch>
                        <a:fillRect/>
                      </a:stretch>
                    </p:blipFill>
                    <p:spPr>
                      <a:xfrm>
                        <a:off x="4091088" y="2061655"/>
                        <a:ext cx="5619750" cy="1647825"/>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5E44FCDC-930D-4ACF-8494-30E0667BF9C9}"/>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Emerging Markets Equity</a:t>
            </a:r>
          </a:p>
        </p:txBody>
      </p:sp>
      <p:sp>
        <p:nvSpPr>
          <p:cNvPr id="21" name="TextBox 438">
            <a:extLst>
              <a:ext uri="{FF2B5EF4-FFF2-40B4-BE49-F238E27FC236}">
                <a16:creationId xmlns:a16="http://schemas.microsoft.com/office/drawing/2014/main" id="{BD2727D4-851E-4DB2-9289-623002E31938}"/>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28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96265"/>
            <a:ext cx="3840480" cy="1107996"/>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Dividend Yield</a:t>
            </a:r>
            <a:r>
              <a:rPr lang="en-US" sz="1100" dirty="0">
                <a:solidFill>
                  <a:srgbClr val="002855"/>
                </a:solidFill>
                <a:latin typeface="Arial" panose="020B0604020202020204" pitchFamily="34" charset="0"/>
                <a:cs typeface="Arial" panose="020B0604020202020204" pitchFamily="34" charset="0"/>
              </a:rPr>
              <a:t>: While an equity asset class, dividend yields have historically exceeded other equity classes.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a:t>
            </a:r>
            <a:r>
              <a:rPr lang="en-US" sz="1100" dirty="0">
                <a:solidFill>
                  <a:srgbClr val="002855"/>
                </a:solidFill>
                <a:latin typeface="Arial" panose="020B0604020202020204" pitchFamily="34" charset="0"/>
                <a:cs typeface="Arial" panose="020B0604020202020204" pitchFamily="34" charset="0"/>
              </a:rPr>
              <a:t>: Have often offered relatively low correlation to both stocks and bonds.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21003" y="4814694"/>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dirty="0">
                <a:solidFill>
                  <a:srgbClr val="002855"/>
                </a:solidFill>
                <a:latin typeface="Arial" panose="020B0604020202020204" pitchFamily="34" charset="0"/>
                <a:cs typeface="Arial" panose="020B0604020202020204" pitchFamily="34" charset="0"/>
              </a:rPr>
              <a:t>V</a:t>
            </a:r>
            <a:r>
              <a:rPr lang="en-US" sz="1100" i="1" dirty="0">
                <a:solidFill>
                  <a:srgbClr val="002855"/>
                </a:solidFill>
                <a:latin typeface="Arial" panose="020B0604020202020204" pitchFamily="34" charset="0"/>
                <a:cs typeface="Arial" panose="020B0604020202020204" pitchFamily="34" charset="0"/>
              </a:rPr>
              <a:t>olatility</a:t>
            </a:r>
            <a:r>
              <a:rPr lang="en-US" sz="1100" dirty="0">
                <a:solidFill>
                  <a:srgbClr val="002855"/>
                </a:solidFill>
                <a:latin typeface="Arial" panose="020B0604020202020204" pitchFamily="34" charset="0"/>
                <a:cs typeface="Arial" panose="020B0604020202020204" pitchFamily="34" charset="0"/>
              </a:rPr>
              <a:t>: Relatively high volatility.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Heavy Reliance on Credit: </a:t>
            </a:r>
            <a:r>
              <a:rPr lang="en-US" sz="1100" dirty="0">
                <a:solidFill>
                  <a:srgbClr val="002855"/>
                </a:solidFill>
                <a:latin typeface="Arial" panose="020B0604020202020204" pitchFamily="34" charset="0"/>
                <a:cs typeface="Arial" panose="020B0604020202020204" pitchFamily="34" charset="0"/>
              </a:rPr>
              <a:t>REITs are unique in their heavy reliance on the credit markets, subjecting them to added risk in difficult credit environments.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Fat Tails</a:t>
            </a:r>
            <a:r>
              <a:rPr lang="en-US" sz="1100" dirty="0">
                <a:solidFill>
                  <a:srgbClr val="002855"/>
                </a:solidFill>
                <a:latin typeface="Arial" panose="020B0604020202020204" pitchFamily="34" charset="0"/>
                <a:cs typeface="Arial" panose="020B0604020202020204" pitchFamily="34" charset="0"/>
              </a:rPr>
              <a:t>: Relatively high fixed cost businesses coupled with leverage make REITs vulnerable to extreme events (or fat left tails). </a:t>
            </a:r>
          </a:p>
        </p:txBody>
      </p:sp>
      <p:sp>
        <p:nvSpPr>
          <p:cNvPr id="9" name="object 45"/>
          <p:cNvSpPr/>
          <p:nvPr/>
        </p:nvSpPr>
        <p:spPr>
          <a:xfrm>
            <a:off x="4016863"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9047" y="42429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7"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Large Cap</a:t>
            </a:r>
          </a:p>
          <a:p>
            <a:pPr algn="ctr"/>
            <a:r>
              <a:rPr lang="en-US" sz="1200" dirty="0">
                <a:solidFill>
                  <a:schemeClr val="bg1"/>
                </a:solidFill>
                <a:latin typeface="Arial" panose="020B0604020202020204" pitchFamily="34" charset="0"/>
                <a:cs typeface="Arial" panose="020B0604020202020204" pitchFamily="34" charset="0"/>
              </a:rPr>
              <a:t>High Yield Bonds</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2" y="55980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3"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45058" y="1060437"/>
            <a:ext cx="9368284" cy="625556"/>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Real Estate Investment Trusts (or REITs) is a tax designation for a companies investing in real estate that reduces or eliminates corporate income taxes. In return for the favorable tax treatment, REITs are required to distribute 90% of their (taxable) income to investors. REITs can be publicly or privately held.  Public REITs may be listed on public stock exchanges like shares of common stock in other firms.</a:t>
            </a:r>
          </a:p>
        </p:txBody>
      </p:sp>
      <p:sp>
        <p:nvSpPr>
          <p:cNvPr id="18" name="Rectangle 17"/>
          <p:cNvSpPr/>
          <p:nvPr/>
        </p:nvSpPr>
        <p:spPr>
          <a:xfrm>
            <a:off x="842143" y="2059198"/>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041A92FA-CE48-41FA-A277-5BFE5B48841E}"/>
              </a:ext>
            </a:extLst>
          </p:cNvPr>
          <p:cNvGrpSpPr/>
          <p:nvPr/>
        </p:nvGrpSpPr>
        <p:grpSpPr>
          <a:xfrm>
            <a:off x="906646" y="2469689"/>
            <a:ext cx="1935336" cy="1303091"/>
            <a:chOff x="842143" y="2938300"/>
            <a:chExt cx="1935336" cy="1303091"/>
          </a:xfrm>
        </p:grpSpPr>
        <p:sp>
          <p:nvSpPr>
            <p:cNvPr id="26" name="Rectangle 25">
              <a:extLst>
                <a:ext uri="{FF2B5EF4-FFF2-40B4-BE49-F238E27FC236}">
                  <a16:creationId xmlns:a16="http://schemas.microsoft.com/office/drawing/2014/main" id="{1F0A9BC9-925D-4430-9AD2-FAC916894A94}"/>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13E06717-A8ED-458F-9F4C-555AA99E4BE7}"/>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DDA8A1E7-FC92-49AA-886A-5ABB67AB72D3}"/>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EEC41A98-2B5A-4622-BB19-9CD883746625}"/>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FD30F340-2ADA-4EDB-8E7B-7356E10DFC71}"/>
              </a:ext>
            </a:extLst>
          </p:cNvPr>
          <p:cNvGraphicFramePr>
            <a:graphicFrameLocks noChangeAspect="1"/>
          </p:cNvGraphicFramePr>
          <p:nvPr>
            <p:extLst>
              <p:ext uri="{D42A27DB-BD31-4B8C-83A1-F6EECF244321}">
                <p14:modId xmlns:p14="http://schemas.microsoft.com/office/powerpoint/2010/main" val="756079902"/>
              </p:ext>
            </p:extLst>
          </p:nvPr>
        </p:nvGraphicFramePr>
        <p:xfrm>
          <a:off x="3920305" y="2062787"/>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FD30F340-2ADA-4EDB-8E7B-7356E10DFC71}"/>
                          </a:ext>
                        </a:extLst>
                      </p:cNvPr>
                      <p:cNvPicPr/>
                      <p:nvPr/>
                    </p:nvPicPr>
                    <p:blipFill>
                      <a:blip r:embed="rId4"/>
                      <a:stretch>
                        <a:fillRect/>
                      </a:stretch>
                    </p:blipFill>
                    <p:spPr>
                      <a:xfrm>
                        <a:off x="3920305" y="2062787"/>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A2D396A-2A85-4A77-A7DC-F349598EA448}"/>
              </a:ext>
            </a:extLst>
          </p:cNvPr>
          <p:cNvGraphicFramePr>
            <a:graphicFrameLocks noChangeAspect="1"/>
          </p:cNvGraphicFramePr>
          <p:nvPr>
            <p:extLst>
              <p:ext uri="{D42A27DB-BD31-4B8C-83A1-F6EECF244321}">
                <p14:modId xmlns:p14="http://schemas.microsoft.com/office/powerpoint/2010/main" val="780766127"/>
              </p:ext>
            </p:extLst>
          </p:nvPr>
        </p:nvGraphicFramePr>
        <p:xfrm>
          <a:off x="778642" y="3168602"/>
          <a:ext cx="2269358"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6A2D396A-2A85-4A77-A7DC-F349598EA448}"/>
                          </a:ext>
                        </a:extLst>
                      </p:cNvPr>
                      <p:cNvPicPr/>
                      <p:nvPr/>
                    </p:nvPicPr>
                    <p:blipFill>
                      <a:blip r:embed="rId6"/>
                      <a:stretch>
                        <a:fillRect/>
                      </a:stretch>
                    </p:blipFill>
                    <p:spPr>
                      <a:xfrm>
                        <a:off x="778642" y="3168602"/>
                        <a:ext cx="2269358" cy="4381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7DA0E374-5536-41C0-BB3C-E492808FB5A9}"/>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Real Estate Investment Trusts</a:t>
            </a:r>
          </a:p>
        </p:txBody>
      </p:sp>
      <p:sp>
        <p:nvSpPr>
          <p:cNvPr id="21" name="TextBox 438">
            <a:extLst>
              <a:ext uri="{FF2B5EF4-FFF2-40B4-BE49-F238E27FC236}">
                <a16:creationId xmlns:a16="http://schemas.microsoft.com/office/drawing/2014/main" id="{B4324AF9-7947-4512-A51B-716B30979B6B}"/>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9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99400" y="2047116"/>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2" name="Group 21">
            <a:extLst>
              <a:ext uri="{FF2B5EF4-FFF2-40B4-BE49-F238E27FC236}">
                <a16:creationId xmlns:a16="http://schemas.microsoft.com/office/drawing/2014/main" id="{70F91440-0634-412D-9F20-FAB3CC5F1723}"/>
              </a:ext>
            </a:extLst>
          </p:cNvPr>
          <p:cNvGrpSpPr/>
          <p:nvPr/>
        </p:nvGrpSpPr>
        <p:grpSpPr>
          <a:xfrm>
            <a:off x="963903" y="2443752"/>
            <a:ext cx="1935336" cy="1303091"/>
            <a:chOff x="842143" y="2938300"/>
            <a:chExt cx="1935336" cy="1303091"/>
          </a:xfrm>
        </p:grpSpPr>
        <p:sp>
          <p:nvSpPr>
            <p:cNvPr id="23" name="Rectangle 22">
              <a:extLst>
                <a:ext uri="{FF2B5EF4-FFF2-40B4-BE49-F238E27FC236}">
                  <a16:creationId xmlns:a16="http://schemas.microsoft.com/office/drawing/2014/main" id="{CDF77F94-85AE-4013-AA00-95AFD572E3AF}"/>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4" name="Rectangle 23">
              <a:extLst>
                <a:ext uri="{FF2B5EF4-FFF2-40B4-BE49-F238E27FC236}">
                  <a16:creationId xmlns:a16="http://schemas.microsoft.com/office/drawing/2014/main" id="{22892092-CCE5-4CBD-B598-BF12FFE85399}"/>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5" name="Oval 12">
              <a:extLst>
                <a:ext uri="{FF2B5EF4-FFF2-40B4-BE49-F238E27FC236}">
                  <a16:creationId xmlns:a16="http://schemas.microsoft.com/office/drawing/2014/main" id="{FE50BED7-CEC3-4795-832B-C1AF058F7B84}"/>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6" name="Oval 12">
              <a:extLst>
                <a:ext uri="{FF2B5EF4-FFF2-40B4-BE49-F238E27FC236}">
                  <a16:creationId xmlns:a16="http://schemas.microsoft.com/office/drawing/2014/main" id="{CEA129A3-932E-4704-8DFB-CA96260C5B01}"/>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1F7426B4-1CCC-462F-BD5D-C17E4C395B41}"/>
              </a:ext>
            </a:extLst>
          </p:cNvPr>
          <p:cNvGraphicFramePr>
            <a:graphicFrameLocks noChangeAspect="1"/>
          </p:cNvGraphicFramePr>
          <p:nvPr>
            <p:extLst>
              <p:ext uri="{D42A27DB-BD31-4B8C-83A1-F6EECF244321}">
                <p14:modId xmlns:p14="http://schemas.microsoft.com/office/powerpoint/2010/main" val="1549303355"/>
              </p:ext>
            </p:extLst>
          </p:nvPr>
        </p:nvGraphicFramePr>
        <p:xfrm>
          <a:off x="831973" y="3106311"/>
          <a:ext cx="2199196" cy="438150"/>
        </p:xfrm>
        <a:graphic>
          <a:graphicData uri="http://schemas.openxmlformats.org/presentationml/2006/ole">
            <mc:AlternateContent xmlns:mc="http://schemas.openxmlformats.org/markup-compatibility/2006">
              <mc:Choice xmlns:v="urn:schemas-microsoft-com:vml" Requires="v">
                <p:oleObj name="Macro-Enabled Worksheet" r:id="rId2" imgW="2371691" imgH="438097" progId="Excel.SheetMacroEnabled.12">
                  <p:link updateAutomatic="1"/>
                </p:oleObj>
              </mc:Choice>
              <mc:Fallback>
                <p:oleObj name="Macro-Enabled Worksheet" r:id="rId2" imgW="2371691" imgH="438097" progId="Excel.SheetMacroEnabled.12">
                  <p:link updateAutomatic="1"/>
                  <p:pic>
                    <p:nvPicPr>
                      <p:cNvPr id="3" name="Object 2">
                        <a:extLst>
                          <a:ext uri="{FF2B5EF4-FFF2-40B4-BE49-F238E27FC236}">
                            <a16:creationId xmlns:a16="http://schemas.microsoft.com/office/drawing/2014/main" id="{1F7426B4-1CCC-462F-BD5D-C17E4C395B41}"/>
                          </a:ext>
                        </a:extLst>
                      </p:cNvPr>
                      <p:cNvPicPr/>
                      <p:nvPr/>
                    </p:nvPicPr>
                    <p:blipFill>
                      <a:blip r:embed="rId3"/>
                      <a:stretch>
                        <a:fillRect/>
                      </a:stretch>
                    </p:blipFill>
                    <p:spPr>
                      <a:xfrm>
                        <a:off x="831973" y="3106311"/>
                        <a:ext cx="2199196" cy="438150"/>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7F67493F-9FD2-4AB5-A28D-7274730BAB98}"/>
              </a:ext>
            </a:extLst>
          </p:cNvPr>
          <p:cNvSpPr/>
          <p:nvPr/>
        </p:nvSpPr>
        <p:spPr>
          <a:xfrm>
            <a:off x="161939" y="4452415"/>
            <a:ext cx="4160288" cy="21744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Pros</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Hedge against rising inflation: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Due to their inherent physical nature, real assets provide a hedge against rising levels of inflation, especially unexpected inflation. Additionally, many real asset securities have cash flows and revenue streams that are directly linked to CPI.</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Diversification: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Real assets have low correlations with traditional asset classes, such as stocks and bonds.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Alternative Income: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Select areas, such as Real Estate and Infrastructure, often have an attractive income component that helps to mitigate volatility.</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endParaRPr kumimoji="0" lang="en-US" sz="121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endParaRPr>
          </a:p>
        </p:txBody>
      </p:sp>
      <p:sp>
        <p:nvSpPr>
          <p:cNvPr id="27" name="object 45">
            <a:extLst>
              <a:ext uri="{FF2B5EF4-FFF2-40B4-BE49-F238E27FC236}">
                <a16:creationId xmlns:a16="http://schemas.microsoft.com/office/drawing/2014/main" id="{FAF09B67-4717-47F0-85F0-70D5D697028A}"/>
              </a:ext>
            </a:extLst>
          </p:cNvPr>
          <p:cNvSpPr/>
          <p:nvPr/>
        </p:nvSpPr>
        <p:spPr>
          <a:xfrm>
            <a:off x="4322227" y="4423712"/>
            <a:ext cx="0" cy="2665346"/>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750" b="0" i="0" u="none" strike="noStrike" kern="1200" cap="none" spc="0" normalizeH="0" baseline="0" noProof="0" dirty="0">
              <a:ln>
                <a:noFill/>
              </a:ln>
              <a:solidFill>
                <a:prstClr val="black"/>
              </a:solidFill>
              <a:effectLst/>
              <a:uLnTx/>
              <a:uFillTx/>
              <a:latin typeface="Arial" charset="0"/>
              <a:ea typeface="ＭＳ Ｐゴシック" pitchFamily="1" charset="-128"/>
              <a:cs typeface="+mn-cs"/>
            </a:endParaRPr>
          </a:p>
        </p:txBody>
      </p:sp>
      <p:sp>
        <p:nvSpPr>
          <p:cNvPr id="29" name="Rectangle 28">
            <a:extLst>
              <a:ext uri="{FF2B5EF4-FFF2-40B4-BE49-F238E27FC236}">
                <a16:creationId xmlns:a16="http://schemas.microsoft.com/office/drawing/2014/main" id="{6E0E451E-B8F5-4C52-80C1-C0EE58ACE098}"/>
              </a:ext>
            </a:extLst>
          </p:cNvPr>
          <p:cNvSpPr/>
          <p:nvPr/>
        </p:nvSpPr>
        <p:spPr>
          <a:xfrm>
            <a:off x="4424516" y="4427722"/>
            <a:ext cx="5425388" cy="26653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Cons: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Short history:</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 Diversified Real Assets are a relatively new asset class. While many of the underlying components themselves have longer track records, others, such as TIPS (late 1990’s) and MLPs (early 1990’s) remain limited.</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Exposure to super-cycles:</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 The more tangible real asset categories (direct commodities, natural resources) have historically gone through super-cycles. This can result in lower returns for extended periods when inflation is subdued. This risk is mitigated through diversified portfolios’ exposure to equities, which should mitigate prolonged periods of muted returns.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Unique Risk Exposures: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Real assets may be more heavily exposed to geopolitical, weather-related, and regulatory risks. These risks can often be sudden and unavoidable.</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Heterogeneity: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Due to the breadth of the investable universe with multiple underlying categories, real asset portfolios can look quite different from another. This can create challenges in benchmarking and in comparing portfolios.</a:t>
            </a:r>
            <a:endPar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endParaRPr>
          </a:p>
        </p:txBody>
      </p:sp>
      <p:sp>
        <p:nvSpPr>
          <p:cNvPr id="30" name="Rectangle 29">
            <a:extLst>
              <a:ext uri="{FF2B5EF4-FFF2-40B4-BE49-F238E27FC236}">
                <a16:creationId xmlns:a16="http://schemas.microsoft.com/office/drawing/2014/main" id="{5DEC385A-3088-41E6-A41F-F5123C179536}"/>
              </a:ext>
            </a:extLst>
          </p:cNvPr>
          <p:cNvSpPr/>
          <p:nvPr/>
        </p:nvSpPr>
        <p:spPr>
          <a:xfrm>
            <a:off x="342554" y="891870"/>
            <a:ext cx="9356618" cy="803297"/>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155"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A real asset is a value-generating, physical/tangible asset that has intrinsic value in and of itself. Examples of real assets include land, metals, real estate, infrastructure and commodities. Diversified real asset portfolios strategically and tactically allocate among the various real asset categories, with the goal of providing investors with absolute return, a hedge against rising inflation, and low correlation to more traditional investments.</a:t>
            </a:r>
          </a:p>
        </p:txBody>
      </p:sp>
      <p:graphicFrame>
        <p:nvGraphicFramePr>
          <p:cNvPr id="5" name="Object 4">
            <a:extLst>
              <a:ext uri="{FF2B5EF4-FFF2-40B4-BE49-F238E27FC236}">
                <a16:creationId xmlns:a16="http://schemas.microsoft.com/office/drawing/2014/main" id="{2091F903-E929-4838-A786-40A78EAA0790}"/>
              </a:ext>
            </a:extLst>
          </p:cNvPr>
          <p:cNvGraphicFramePr>
            <a:graphicFrameLocks noChangeAspect="1"/>
          </p:cNvGraphicFramePr>
          <p:nvPr>
            <p:extLst>
              <p:ext uri="{D42A27DB-BD31-4B8C-83A1-F6EECF244321}">
                <p14:modId xmlns:p14="http://schemas.microsoft.com/office/powerpoint/2010/main" val="2307746053"/>
              </p:ext>
            </p:extLst>
          </p:nvPr>
        </p:nvGraphicFramePr>
        <p:xfrm>
          <a:off x="4101602" y="2047116"/>
          <a:ext cx="5619750" cy="1733550"/>
        </p:xfrm>
        <a:graphic>
          <a:graphicData uri="http://schemas.openxmlformats.org/presentationml/2006/ole">
            <mc:AlternateContent xmlns:mc="http://schemas.openxmlformats.org/markup-compatibility/2006">
              <mc:Choice xmlns:v="urn:schemas-microsoft-com:vml" Requires="v">
                <p:oleObj name="Macro-Enabled Worksheet" r:id="rId4" imgW="5619698" imgH="1733683" progId="Excel.SheetMacroEnabled.12">
                  <p:link updateAutomatic="1"/>
                </p:oleObj>
              </mc:Choice>
              <mc:Fallback>
                <p:oleObj name="Macro-Enabled Worksheet" r:id="rId4" imgW="5619698" imgH="1733683" progId="Excel.SheetMacroEnabled.12">
                  <p:link updateAutomatic="1"/>
                  <p:pic>
                    <p:nvPicPr>
                      <p:cNvPr id="5" name="Object 4">
                        <a:extLst>
                          <a:ext uri="{FF2B5EF4-FFF2-40B4-BE49-F238E27FC236}">
                            <a16:creationId xmlns:a16="http://schemas.microsoft.com/office/drawing/2014/main" id="{2091F903-E929-4838-A786-40A78EAA0790}"/>
                          </a:ext>
                        </a:extLst>
                      </p:cNvPr>
                      <p:cNvPicPr/>
                      <p:nvPr/>
                    </p:nvPicPr>
                    <p:blipFill>
                      <a:blip r:embed="rId5"/>
                      <a:stretch>
                        <a:fillRect/>
                      </a:stretch>
                    </p:blipFill>
                    <p:spPr>
                      <a:xfrm>
                        <a:off x="4101602" y="2047116"/>
                        <a:ext cx="5619750" cy="1733550"/>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3416A125-1341-4CF4-802E-CE5AEDEE28F4}"/>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Broad Real Assets</a:t>
            </a:r>
          </a:p>
        </p:txBody>
      </p:sp>
      <p:sp>
        <p:nvSpPr>
          <p:cNvPr id="16" name="TextBox 438">
            <a:extLst>
              <a:ext uri="{FF2B5EF4-FFF2-40B4-BE49-F238E27FC236}">
                <a16:creationId xmlns:a16="http://schemas.microsoft.com/office/drawing/2014/main" id="{8156FF7B-4D16-49E8-A68C-7D72209D483D}"/>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21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41246" y="4789560"/>
            <a:ext cx="3840480" cy="2292935"/>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a:t>
            </a:r>
            <a:r>
              <a:rPr lang="en-US" sz="1100" dirty="0">
                <a:solidFill>
                  <a:srgbClr val="002855"/>
                </a:solidFill>
                <a:latin typeface="Arial" panose="020B0604020202020204" pitchFamily="34" charset="0"/>
                <a:cs typeface="Arial" panose="020B0604020202020204" pitchFamily="34" charset="0"/>
              </a:rPr>
              <a:t> Have often offered low (and sometimes negative) correlation to financial markets (stocks &amp; bonds).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Geopolitical Risk Protection:</a:t>
            </a:r>
            <a:r>
              <a:rPr lang="en-US" sz="1100" dirty="0">
                <a:solidFill>
                  <a:srgbClr val="002855"/>
                </a:solidFill>
                <a:latin typeface="Arial" panose="020B0604020202020204" pitchFamily="34" charset="0"/>
                <a:cs typeface="Arial" panose="020B0604020202020204" pitchFamily="34" charset="0"/>
              </a:rPr>
              <a:t> Commodity futures often rise during periods of heightened geopolitical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Inflation Hedge</a:t>
            </a:r>
            <a:r>
              <a:rPr lang="en-US" sz="1100" dirty="0">
                <a:solidFill>
                  <a:srgbClr val="002855"/>
                </a:solidFill>
                <a:latin typeface="Arial" panose="020B0604020202020204" pitchFamily="34" charset="0"/>
                <a:cs typeface="Arial" panose="020B0604020202020204" pitchFamily="34" charset="0"/>
              </a:rPr>
              <a:t>: Commodity futures often protect against inflation as underlying commodities include many inputs to the production process.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Historical Risk Premium:</a:t>
            </a:r>
            <a:r>
              <a:rPr lang="en-US" sz="1100" dirty="0">
                <a:solidFill>
                  <a:srgbClr val="002855"/>
                </a:solidFill>
                <a:latin typeface="Arial" panose="020B0604020202020204" pitchFamily="34" charset="0"/>
                <a:cs typeface="Arial" panose="020B0604020202020204" pitchFamily="34" charset="0"/>
              </a:rPr>
              <a:t> Passive (long-only) commodity futures (collateralized by T-Bills) have provided long-term historical returns on par with equities.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7" y="4789560"/>
            <a:ext cx="3952177"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a:t>
            </a:r>
            <a:r>
              <a:rPr lang="en-US" sz="1100" dirty="0">
                <a:solidFill>
                  <a:srgbClr val="002855"/>
                </a:solidFill>
                <a:latin typeface="Arial" panose="020B0604020202020204" pitchFamily="34" charset="0"/>
                <a:cs typeface="Arial" panose="020B0604020202020204" pitchFamily="34" charset="0"/>
              </a:rPr>
              <a:t> Can be extremely volatile and a poor </a:t>
            </a:r>
            <a:r>
              <a:rPr lang="en-US" sz="1100" i="1" dirty="0">
                <a:solidFill>
                  <a:srgbClr val="002855"/>
                </a:solidFill>
                <a:latin typeface="Arial" panose="020B0604020202020204" pitchFamily="34" charset="0"/>
                <a:cs typeface="Arial" panose="020B0604020202020204" pitchFamily="34" charset="0"/>
              </a:rPr>
              <a:t>stand-alone</a:t>
            </a:r>
            <a:r>
              <a:rPr lang="en-US" sz="1100" dirty="0">
                <a:solidFill>
                  <a:srgbClr val="002855"/>
                </a:solidFill>
                <a:latin typeface="Arial" panose="020B0604020202020204" pitchFamily="34" charset="0"/>
                <a:cs typeface="Arial" panose="020B0604020202020204" pitchFamily="34" charset="0"/>
              </a:rPr>
              <a:t> investment.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Long-term flat periods:</a:t>
            </a:r>
            <a:r>
              <a:rPr lang="en-US" sz="1100" dirty="0">
                <a:solidFill>
                  <a:srgbClr val="002855"/>
                </a:solidFill>
                <a:latin typeface="Arial" panose="020B0604020202020204" pitchFamily="34" charset="0"/>
                <a:cs typeface="Arial" panose="020B0604020202020204" pitchFamily="34" charset="0"/>
              </a:rPr>
              <a:t> May experience sustained periods of negative-to-flat performance (decades) followed by periodic extremely positive returns.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Increased Investor Base</a:t>
            </a:r>
            <a:r>
              <a:rPr lang="en-US" sz="1100" dirty="0">
                <a:solidFill>
                  <a:srgbClr val="002855"/>
                </a:solidFill>
                <a:latin typeface="Arial" panose="020B0604020202020204" pitchFamily="34" charset="0"/>
                <a:cs typeface="Arial" panose="020B0604020202020204" pitchFamily="34" charset="0"/>
              </a:rPr>
              <a:t>: More capital has moved into the space potentially driving down future returns (lower roll returns) &amp; diversification benefits.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Limited Product Availability</a:t>
            </a:r>
            <a:r>
              <a:rPr lang="en-US" sz="1100" dirty="0">
                <a:solidFill>
                  <a:srgbClr val="002855"/>
                </a:solidFill>
                <a:latin typeface="Arial" panose="020B0604020202020204" pitchFamily="34" charset="0"/>
                <a:cs typeface="Arial" panose="020B0604020202020204" pitchFamily="34" charset="0"/>
              </a:rPr>
              <a:t>: Limited number of product offerings.</a:t>
            </a:r>
          </a:p>
        </p:txBody>
      </p:sp>
      <p:sp>
        <p:nvSpPr>
          <p:cNvPr id="9" name="object 45"/>
          <p:cNvSpPr/>
          <p:nvPr/>
        </p:nvSpPr>
        <p:spPr>
          <a:xfrm>
            <a:off x="4084851" y="4828094"/>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55857" y="42429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56541"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EM Bonds</a:t>
            </a:r>
          </a:p>
          <a:p>
            <a:pPr algn="ctr"/>
            <a:r>
              <a:rPr lang="en-US" sz="1200" dirty="0">
                <a:solidFill>
                  <a:schemeClr val="bg1"/>
                </a:solidFill>
                <a:latin typeface="Arial" panose="020B0604020202020204" pitchFamily="34" charset="0"/>
                <a:cs typeface="Arial" panose="020B0604020202020204" pitchFamily="34" charset="0"/>
              </a:rPr>
              <a:t>Alternatives</a:t>
            </a:r>
          </a:p>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International Equity</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55856" y="5598038"/>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55857"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Real Estate</a:t>
            </a:r>
          </a:p>
        </p:txBody>
      </p:sp>
      <p:sp>
        <p:nvSpPr>
          <p:cNvPr id="19" name="Rectangle 18"/>
          <p:cNvSpPr/>
          <p:nvPr/>
        </p:nvSpPr>
        <p:spPr>
          <a:xfrm>
            <a:off x="342555" y="961907"/>
            <a:ext cx="9368284" cy="803297"/>
          </a:xfrm>
          <a:prstGeom prst="rect">
            <a:avLst/>
          </a:prstGeom>
        </p:spPr>
        <p:txBody>
          <a:bodyPr wrap="square">
            <a:spAutoFit/>
          </a:bodyPr>
          <a:lstStyle/>
          <a:p>
            <a:r>
              <a:rPr lang="en-US" sz="1140" i="1" dirty="0">
                <a:solidFill>
                  <a:srgbClr val="002855"/>
                </a:solidFill>
                <a:latin typeface="Arial" panose="020B0604020202020204" pitchFamily="34" charset="0"/>
                <a:cs typeface="Arial" panose="020B0604020202020204" pitchFamily="34" charset="0"/>
              </a:rPr>
              <a:t>The Bloomberg Commodity Index is composed of futures contracts on physical commodities. Broad sectors include Energy, Precious Metals, Industrial Metals, Grains, Livestock, Softs and Agriculture. Specific commodity examples include Crude Oil, Gold, Copper, Natural Gas, Soybeans, Aluminum, Corn, Gasoline, Wheat, Live Cattle, Sugar, Silver, Heating Oil , Coffee, Zinc, Lean Hogs, Soybean Oil, Nickel and Cotton. For modeling purposes, futures contracts are collateralized by TIPS rather than T-Bills.</a:t>
            </a:r>
          </a:p>
        </p:txBody>
      </p:sp>
      <p:sp>
        <p:nvSpPr>
          <p:cNvPr id="18" name="Rectangle 17"/>
          <p:cNvSpPr/>
          <p:nvPr/>
        </p:nvSpPr>
        <p:spPr>
          <a:xfrm>
            <a:off x="842143" y="2028657"/>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B607806F-5382-4C5D-90B3-5489C91B9647}"/>
              </a:ext>
            </a:extLst>
          </p:cNvPr>
          <p:cNvGrpSpPr/>
          <p:nvPr/>
        </p:nvGrpSpPr>
        <p:grpSpPr>
          <a:xfrm>
            <a:off x="906646" y="2424153"/>
            <a:ext cx="1935336" cy="1303091"/>
            <a:chOff x="842143" y="2938300"/>
            <a:chExt cx="1935336" cy="1303091"/>
          </a:xfrm>
        </p:grpSpPr>
        <p:sp>
          <p:nvSpPr>
            <p:cNvPr id="26" name="Rectangle 25">
              <a:extLst>
                <a:ext uri="{FF2B5EF4-FFF2-40B4-BE49-F238E27FC236}">
                  <a16:creationId xmlns:a16="http://schemas.microsoft.com/office/drawing/2014/main" id="{D5BFCDC1-6633-4A4F-90B2-5CCE2B1E4253}"/>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20CBFAE5-AD86-4612-AD18-CF4163E87BE0}"/>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179EDF79-375E-411C-BDF8-3EA3184352BB}"/>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189B418F-5468-45A6-A4DE-1E73E01FBC6C}"/>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4" name="Object 3">
            <a:extLst>
              <a:ext uri="{FF2B5EF4-FFF2-40B4-BE49-F238E27FC236}">
                <a16:creationId xmlns:a16="http://schemas.microsoft.com/office/drawing/2014/main" id="{D5D80933-13E1-4657-A7BE-B3B4E37C1DCF}"/>
              </a:ext>
            </a:extLst>
          </p:cNvPr>
          <p:cNvGraphicFramePr>
            <a:graphicFrameLocks noChangeAspect="1"/>
          </p:cNvGraphicFramePr>
          <p:nvPr>
            <p:extLst>
              <p:ext uri="{D42A27DB-BD31-4B8C-83A1-F6EECF244321}">
                <p14:modId xmlns:p14="http://schemas.microsoft.com/office/powerpoint/2010/main" val="2106596602"/>
              </p:ext>
            </p:extLst>
          </p:nvPr>
        </p:nvGraphicFramePr>
        <p:xfrm>
          <a:off x="762001" y="3092894"/>
          <a:ext cx="2260600" cy="438150"/>
        </p:xfrm>
        <a:graphic>
          <a:graphicData uri="http://schemas.openxmlformats.org/presentationml/2006/ole">
            <mc:AlternateContent xmlns:mc="http://schemas.openxmlformats.org/markup-compatibility/2006">
              <mc:Choice xmlns:v="urn:schemas-microsoft-com:vml" Requires="v">
                <p:oleObj name="Macro-Enabled Worksheet" r:id="rId3" imgW="2371691" imgH="438097" progId="Excel.SheetMacroEnabled.12">
                  <p:link updateAutomatic="1"/>
                </p:oleObj>
              </mc:Choice>
              <mc:Fallback>
                <p:oleObj name="Macro-Enabled Worksheet" r:id="rId3" imgW="2371691" imgH="438097" progId="Excel.SheetMacroEnabled.12">
                  <p:link updateAutomatic="1"/>
                  <p:pic>
                    <p:nvPicPr>
                      <p:cNvPr id="4" name="Object 3">
                        <a:extLst>
                          <a:ext uri="{FF2B5EF4-FFF2-40B4-BE49-F238E27FC236}">
                            <a16:creationId xmlns:a16="http://schemas.microsoft.com/office/drawing/2014/main" id="{D5D80933-13E1-4657-A7BE-B3B4E37C1DCF}"/>
                          </a:ext>
                        </a:extLst>
                      </p:cNvPr>
                      <p:cNvPicPr/>
                      <p:nvPr/>
                    </p:nvPicPr>
                    <p:blipFill>
                      <a:blip r:embed="rId4"/>
                      <a:stretch>
                        <a:fillRect/>
                      </a:stretch>
                    </p:blipFill>
                    <p:spPr>
                      <a:xfrm>
                        <a:off x="762001" y="3092894"/>
                        <a:ext cx="2260600" cy="438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35A9AF6-DFA8-41E0-A37C-7622AA318B66}"/>
              </a:ext>
            </a:extLst>
          </p:cNvPr>
          <p:cNvGraphicFramePr>
            <a:graphicFrameLocks noChangeAspect="1"/>
          </p:cNvGraphicFramePr>
          <p:nvPr>
            <p:extLst>
              <p:ext uri="{D42A27DB-BD31-4B8C-83A1-F6EECF244321}">
                <p14:modId xmlns:p14="http://schemas.microsoft.com/office/powerpoint/2010/main" val="3141903285"/>
              </p:ext>
            </p:extLst>
          </p:nvPr>
        </p:nvGraphicFramePr>
        <p:xfrm>
          <a:off x="3980126" y="2032228"/>
          <a:ext cx="5619750" cy="1733550"/>
        </p:xfrm>
        <a:graphic>
          <a:graphicData uri="http://schemas.openxmlformats.org/presentationml/2006/ole">
            <mc:AlternateContent xmlns:mc="http://schemas.openxmlformats.org/markup-compatibility/2006">
              <mc:Choice xmlns:v="urn:schemas-microsoft-com:vml" Requires="v">
                <p:oleObj name="Macro-Enabled Worksheet" r:id="rId5" imgW="5619698" imgH="1733683" progId="Excel.SheetMacroEnabled.12">
                  <p:link updateAutomatic="1"/>
                </p:oleObj>
              </mc:Choice>
              <mc:Fallback>
                <p:oleObj name="Macro-Enabled Worksheet" r:id="rId5" imgW="5619698" imgH="1733683" progId="Excel.SheetMacroEnabled.12">
                  <p:link updateAutomatic="1"/>
                  <p:pic>
                    <p:nvPicPr>
                      <p:cNvPr id="5" name="Object 4">
                        <a:extLst>
                          <a:ext uri="{FF2B5EF4-FFF2-40B4-BE49-F238E27FC236}">
                            <a16:creationId xmlns:a16="http://schemas.microsoft.com/office/drawing/2014/main" id="{D35A9AF6-DFA8-41E0-A37C-7622AA318B66}"/>
                          </a:ext>
                        </a:extLst>
                      </p:cNvPr>
                      <p:cNvPicPr/>
                      <p:nvPr/>
                    </p:nvPicPr>
                    <p:blipFill>
                      <a:blip r:embed="rId6"/>
                      <a:stretch>
                        <a:fillRect/>
                      </a:stretch>
                    </p:blipFill>
                    <p:spPr>
                      <a:xfrm>
                        <a:off x="3980126" y="2032228"/>
                        <a:ext cx="5619750" cy="17335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6689C977-B147-4F45-8475-59D79A8EB308}"/>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Commodity Futures</a:t>
            </a:r>
          </a:p>
        </p:txBody>
      </p:sp>
      <p:sp>
        <p:nvSpPr>
          <p:cNvPr id="21" name="TextBox 438">
            <a:extLst>
              <a:ext uri="{FF2B5EF4-FFF2-40B4-BE49-F238E27FC236}">
                <a16:creationId xmlns:a16="http://schemas.microsoft.com/office/drawing/2014/main" id="{C066298E-F225-474C-B30B-D4E88BAE1EFA}"/>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13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35D5A-714A-0C46-AB37-EBCA0142F06B}"/>
              </a:ext>
            </a:extLst>
          </p:cNvPr>
          <p:cNvSpPr>
            <a:spLocks noGrp="1"/>
          </p:cNvSpPr>
          <p:nvPr>
            <p:ph type="ctrTitle"/>
          </p:nvPr>
        </p:nvSpPr>
        <p:spPr/>
        <p:txBody>
          <a:bodyPr/>
          <a:lstStyle/>
          <a:p>
            <a:r>
              <a:rPr lang="en-US" dirty="0"/>
              <a:t>Asset Class Summaries</a:t>
            </a:r>
          </a:p>
        </p:txBody>
      </p:sp>
      <p:sp>
        <p:nvSpPr>
          <p:cNvPr id="5" name="Subtitle 4">
            <a:extLst>
              <a:ext uri="{FF2B5EF4-FFF2-40B4-BE49-F238E27FC236}">
                <a16:creationId xmlns:a16="http://schemas.microsoft.com/office/drawing/2014/main" id="{0A134424-1E28-8A48-8365-A318C2A125C8}"/>
              </a:ext>
            </a:extLst>
          </p:cNvPr>
          <p:cNvSpPr>
            <a:spLocks noGrp="1"/>
          </p:cNvSpPr>
          <p:nvPr>
            <p:ph type="subTitle" idx="1"/>
          </p:nvPr>
        </p:nvSpPr>
        <p:spPr/>
        <p:txBody>
          <a:bodyPr/>
          <a:lstStyle/>
          <a:p>
            <a:r>
              <a:rPr lang="en-US" dirty="0"/>
              <a:t>2022</a:t>
            </a:r>
          </a:p>
        </p:txBody>
      </p:sp>
    </p:spTree>
    <p:extLst>
      <p:ext uri="{BB962C8B-B14F-4D97-AF65-F5344CB8AC3E}">
        <p14:creationId xmlns:p14="http://schemas.microsoft.com/office/powerpoint/2010/main" val="346671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79945" y="4540904"/>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Distribution Yield:</a:t>
            </a:r>
            <a:r>
              <a:rPr lang="en-US" sz="1100" dirty="0">
                <a:solidFill>
                  <a:srgbClr val="002855"/>
                </a:solidFill>
                <a:latin typeface="Arial" panose="020B0604020202020204" pitchFamily="34" charset="0"/>
                <a:cs typeface="Arial" panose="020B0604020202020204" pitchFamily="34" charset="0"/>
              </a:rPr>
              <a:t> Offers high distribution yields with growth potential.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Long-Term Contracts</a:t>
            </a:r>
            <a:r>
              <a:rPr lang="en-US" sz="1100" dirty="0">
                <a:solidFill>
                  <a:srgbClr val="002855"/>
                </a:solidFill>
                <a:latin typeface="Arial" panose="020B0604020202020204" pitchFamily="34" charset="0"/>
                <a:cs typeface="Arial" panose="020B0604020202020204" pitchFamily="34" charset="0"/>
              </a:rPr>
              <a:t>: Set long-term contracts with energy companies adjusted for inflation.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a:t>
            </a:r>
            <a:r>
              <a:rPr lang="en-US" sz="1100" dirty="0">
                <a:solidFill>
                  <a:srgbClr val="002855"/>
                </a:solidFill>
                <a:latin typeface="Arial" panose="020B0604020202020204" pitchFamily="34" charset="0"/>
                <a:cs typeface="Arial" panose="020B0604020202020204" pitchFamily="34" charset="0"/>
              </a:rPr>
              <a:t> Historically offer relatively low correlation to stocks, bonds, and commodity prices.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540904"/>
            <a:ext cx="3931920" cy="2554545"/>
          </a:xfrm>
          <a:prstGeom prst="rect">
            <a:avLst/>
          </a:prstGeom>
        </p:spPr>
        <p:txBody>
          <a:bodyPr wrap="square">
            <a:spAutoFit/>
          </a:bodyPr>
          <a:lstStyle/>
          <a:p>
            <a:pPr algn="l"/>
            <a:r>
              <a:rPr lang="en-US" sz="10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Volatility:</a:t>
            </a:r>
            <a:r>
              <a:rPr lang="en-US" sz="1000" dirty="0">
                <a:solidFill>
                  <a:srgbClr val="002855"/>
                </a:solidFill>
                <a:latin typeface="Arial" panose="020B0604020202020204" pitchFamily="34" charset="0"/>
                <a:cs typeface="Arial" panose="020B0604020202020204" pitchFamily="34" charset="0"/>
              </a:rPr>
              <a:t> Historical volatility has been similar to traditional U.S. equities. </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Limited Access:</a:t>
            </a:r>
            <a:r>
              <a:rPr lang="en-US" sz="1000" dirty="0">
                <a:solidFill>
                  <a:srgbClr val="002855"/>
                </a:solidFill>
                <a:latin typeface="Arial" panose="020B0604020202020204" pitchFamily="34" charset="0"/>
                <a:cs typeface="Arial" panose="020B0604020202020204" pitchFamily="34" charset="0"/>
              </a:rPr>
              <a:t> Limited number of product offerings.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Tax Complexity:</a:t>
            </a:r>
            <a:r>
              <a:rPr lang="en-US" sz="1000" dirty="0">
                <a:solidFill>
                  <a:srgbClr val="002855"/>
                </a:solidFill>
                <a:latin typeface="Arial" panose="020B0604020202020204" pitchFamily="34" charset="0"/>
                <a:cs typeface="Arial" panose="020B0604020202020204" pitchFamily="34" charset="0"/>
              </a:rPr>
              <a:t> MLP investment structures (i.e., closed-end fund, '40 Act mutual fund, commingled trust fund, separate account, etc.) have unique and varying degrees of (implicit and explicit) costs to deal with UBTI (unrelated business taxable income) issues and reduce complexity of multiple K-1s .</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Thinly Traded:</a:t>
            </a:r>
            <a:r>
              <a:rPr lang="en-US" sz="1000" dirty="0">
                <a:solidFill>
                  <a:srgbClr val="002855"/>
                </a:solidFill>
                <a:latin typeface="Arial" panose="020B0604020202020204" pitchFamily="34" charset="0"/>
                <a:cs typeface="Arial" panose="020B0604020202020204" pitchFamily="34" charset="0"/>
              </a:rPr>
              <a:t> Closed-end funds and/or the underlying MLPs may lack sufficient liquidity for large institutional investors. </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Relatively Short History:</a:t>
            </a:r>
            <a:r>
              <a:rPr lang="en-US" sz="1000" dirty="0">
                <a:solidFill>
                  <a:srgbClr val="002855"/>
                </a:solidFill>
                <a:latin typeface="Arial" panose="020B0604020202020204" pitchFamily="34" charset="0"/>
                <a:cs typeface="Arial" panose="020B0604020202020204" pitchFamily="34" charset="0"/>
              </a:rPr>
              <a:t> MLP Index data only goes back to early 1990s. Prior to the 1990s, MLPs were largely exploration rather than transportation companies. </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Volume Risk:</a:t>
            </a:r>
            <a:r>
              <a:rPr lang="en-US" sz="1000" dirty="0">
                <a:solidFill>
                  <a:srgbClr val="002855"/>
                </a:solidFill>
                <a:latin typeface="Arial" panose="020B0604020202020204" pitchFamily="34" charset="0"/>
                <a:cs typeface="Arial" panose="020B0604020202020204" pitchFamily="34" charset="0"/>
              </a:rPr>
              <a:t> The volume of energy transported through pipelines declines due to supply-demand forces.</a:t>
            </a:r>
          </a:p>
        </p:txBody>
      </p:sp>
      <p:sp>
        <p:nvSpPr>
          <p:cNvPr id="9" name="object 45"/>
          <p:cNvSpPr/>
          <p:nvPr/>
        </p:nvSpPr>
        <p:spPr>
          <a:xfrm>
            <a:off x="4109314" y="4540905"/>
            <a:ext cx="0" cy="2437443"/>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676" y="4242938"/>
            <a:ext cx="1462074"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359"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High Yield Bonds</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International Equity</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675" y="55980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675"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TIPS</a:t>
            </a:r>
          </a:p>
        </p:txBody>
      </p:sp>
      <p:sp>
        <p:nvSpPr>
          <p:cNvPr id="19" name="Rectangle 18"/>
          <p:cNvSpPr/>
          <p:nvPr/>
        </p:nvSpPr>
        <p:spPr>
          <a:xfrm>
            <a:off x="342554" y="931957"/>
            <a:ext cx="9368284" cy="625556"/>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 MLPs (Master Limited Partnerships) are publicly traded partnerships. MLPs are limited (by U.S. Tax Code) to enterprises that engage in certain natural resource and energy businesses such as petroleum and natural gas extraction and transportation. The vast majority of MLPs are pipeline businesses, which earn (relatively) stable income from the transportation of oil, gasoline, or natural gas.</a:t>
            </a:r>
          </a:p>
        </p:txBody>
      </p:sp>
      <p:sp>
        <p:nvSpPr>
          <p:cNvPr id="18" name="Rectangle 17"/>
          <p:cNvSpPr/>
          <p:nvPr/>
        </p:nvSpPr>
        <p:spPr>
          <a:xfrm>
            <a:off x="906646" y="2039139"/>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CCEF92F2-09E8-4956-A237-D7ABA482258F}"/>
              </a:ext>
            </a:extLst>
          </p:cNvPr>
          <p:cNvGrpSpPr/>
          <p:nvPr/>
        </p:nvGrpSpPr>
        <p:grpSpPr>
          <a:xfrm>
            <a:off x="971149" y="2443365"/>
            <a:ext cx="1935336" cy="1303091"/>
            <a:chOff x="842143" y="2938300"/>
            <a:chExt cx="1935336" cy="1303091"/>
          </a:xfrm>
        </p:grpSpPr>
        <p:sp>
          <p:nvSpPr>
            <p:cNvPr id="26" name="Rectangle 25">
              <a:extLst>
                <a:ext uri="{FF2B5EF4-FFF2-40B4-BE49-F238E27FC236}">
                  <a16:creationId xmlns:a16="http://schemas.microsoft.com/office/drawing/2014/main" id="{C6AE1A22-7A8E-4570-B52D-2DC09426E9D1}"/>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A8799527-49C8-43E9-BE49-A511B79E8654}"/>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F97AE127-50A6-48C8-B618-3F6C5C321818}"/>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E1CE401B-7A81-469A-94C6-5E1A6F6BD74D}"/>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7B513FFD-2377-4F78-B971-0FA53A32DDDB}"/>
              </a:ext>
            </a:extLst>
          </p:cNvPr>
          <p:cNvGraphicFramePr>
            <a:graphicFrameLocks noChangeAspect="1"/>
          </p:cNvGraphicFramePr>
          <p:nvPr>
            <p:extLst>
              <p:ext uri="{D42A27DB-BD31-4B8C-83A1-F6EECF244321}">
                <p14:modId xmlns:p14="http://schemas.microsoft.com/office/powerpoint/2010/main" val="2576728941"/>
              </p:ext>
            </p:extLst>
          </p:nvPr>
        </p:nvGraphicFramePr>
        <p:xfrm>
          <a:off x="4020425" y="2029354"/>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7B513FFD-2377-4F78-B971-0FA53A32DDDB}"/>
                          </a:ext>
                        </a:extLst>
                      </p:cNvPr>
                      <p:cNvPicPr/>
                      <p:nvPr/>
                    </p:nvPicPr>
                    <p:blipFill>
                      <a:blip r:embed="rId4"/>
                      <a:stretch>
                        <a:fillRect/>
                      </a:stretch>
                    </p:blipFill>
                    <p:spPr>
                      <a:xfrm>
                        <a:off x="4020425" y="2029354"/>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C7A51D9-FED3-48D9-B9BC-FFAF39D50503}"/>
              </a:ext>
            </a:extLst>
          </p:cNvPr>
          <p:cNvGraphicFramePr>
            <a:graphicFrameLocks noChangeAspect="1"/>
          </p:cNvGraphicFramePr>
          <p:nvPr>
            <p:extLst>
              <p:ext uri="{D42A27DB-BD31-4B8C-83A1-F6EECF244321}">
                <p14:modId xmlns:p14="http://schemas.microsoft.com/office/powerpoint/2010/main" val="2168962311"/>
              </p:ext>
            </p:extLst>
          </p:nvPr>
        </p:nvGraphicFramePr>
        <p:xfrm>
          <a:off x="838201" y="3112765"/>
          <a:ext cx="2209800"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2C7A51D9-FED3-48D9-B9BC-FFAF39D50503}"/>
                          </a:ext>
                        </a:extLst>
                      </p:cNvPr>
                      <p:cNvPicPr/>
                      <p:nvPr/>
                    </p:nvPicPr>
                    <p:blipFill>
                      <a:blip r:embed="rId6"/>
                      <a:stretch>
                        <a:fillRect/>
                      </a:stretch>
                    </p:blipFill>
                    <p:spPr>
                      <a:xfrm>
                        <a:off x="838201" y="3112765"/>
                        <a:ext cx="2209800" cy="4381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AFFB3062-23F4-4EBD-BE98-35E0779325C0}"/>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Midstream Energy</a:t>
            </a:r>
          </a:p>
        </p:txBody>
      </p:sp>
      <p:sp>
        <p:nvSpPr>
          <p:cNvPr id="21" name="TextBox 438">
            <a:extLst>
              <a:ext uri="{FF2B5EF4-FFF2-40B4-BE49-F238E27FC236}">
                <a16:creationId xmlns:a16="http://schemas.microsoft.com/office/drawing/2014/main" id="{1BF39819-AFB4-40A7-B7A1-5DB4D813FDBC}"/>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1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42128"/>
            <a:ext cx="3840480" cy="1785104"/>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Capital Preservation</a:t>
            </a:r>
            <a:r>
              <a:rPr lang="en-US" sz="1100" dirty="0">
                <a:solidFill>
                  <a:srgbClr val="002855"/>
                </a:solidFill>
                <a:latin typeface="Arial" panose="020B0604020202020204" pitchFamily="34" charset="0"/>
                <a:cs typeface="Arial" panose="020B0604020202020204" pitchFamily="34" charset="0"/>
              </a:rPr>
              <a:t>: Ability to make money and/or limit losses in down markets. High (relative) historical risk-adjusted return.</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a:t>
            </a:r>
            <a:r>
              <a:rPr lang="en-US" sz="1100" dirty="0">
                <a:solidFill>
                  <a:srgbClr val="002855"/>
                </a:solidFill>
                <a:latin typeface="Arial" panose="020B0604020202020204" pitchFamily="34" charset="0"/>
                <a:cs typeface="Arial" panose="020B0604020202020204" pitchFamily="34" charset="0"/>
              </a:rPr>
              <a:t> Provides investors ability to generate a higher expected return for an aggregate portfolio while reducing overall equity allocation.</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Alignment of Interests: </a:t>
            </a:r>
            <a:r>
              <a:rPr lang="en-US" sz="1100" dirty="0">
                <a:solidFill>
                  <a:srgbClr val="002855"/>
                </a:solidFill>
                <a:latin typeface="Arial" panose="020B0604020202020204" pitchFamily="34" charset="0"/>
                <a:cs typeface="Arial" panose="020B0604020202020204" pitchFamily="34" charset="0"/>
              </a:rPr>
              <a:t>Managers invest alongside their clients and charge incentive fees.</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742128"/>
            <a:ext cx="3840480" cy="2123658"/>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Transparency</a:t>
            </a:r>
            <a:r>
              <a:rPr lang="en-US" sz="1100" dirty="0">
                <a:solidFill>
                  <a:srgbClr val="002855"/>
                </a:solidFill>
                <a:latin typeface="Arial" panose="020B0604020202020204" pitchFamily="34" charset="0"/>
                <a:cs typeface="Arial" panose="020B0604020202020204" pitchFamily="34" charset="0"/>
              </a:rPr>
              <a:t>: Holdings, style, strategy and leverage may be constantly changing. By definition, hedge fund strategies are constantly evolving.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Fees: </a:t>
            </a:r>
            <a:r>
              <a:rPr lang="en-US" sz="1100" dirty="0">
                <a:solidFill>
                  <a:srgbClr val="002855"/>
                </a:solidFill>
                <a:latin typeface="Arial" panose="020B0604020202020204" pitchFamily="34" charset="0"/>
                <a:cs typeface="Arial" panose="020B0604020202020204" pitchFamily="34" charset="0"/>
              </a:rPr>
              <a:t>High management fees and (trading) expenses.  Funds of hedge funds have another layer of management fees.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Leverage:</a:t>
            </a:r>
            <a:r>
              <a:rPr lang="en-US" sz="1100" dirty="0">
                <a:solidFill>
                  <a:srgbClr val="002855"/>
                </a:solidFill>
                <a:latin typeface="Arial" panose="020B0604020202020204" pitchFamily="34" charset="0"/>
                <a:cs typeface="Arial" panose="020B0604020202020204" pitchFamily="34" charset="0"/>
              </a:rPr>
              <a:t> Underlying hedge fund strategies often require leverage, increasing return potential and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Esoteric Risks</a:t>
            </a:r>
            <a:r>
              <a:rPr lang="en-US" sz="1100" dirty="0">
                <a:solidFill>
                  <a:srgbClr val="002855"/>
                </a:solidFill>
                <a:latin typeface="Arial" panose="020B0604020202020204" pitchFamily="34" charset="0"/>
                <a:cs typeface="Arial" panose="020B0604020202020204" pitchFamily="34" charset="0"/>
              </a:rPr>
              <a:t>: Illiquidity, fraud, regulatory, herd behavior, blind pool, extreme non-normal returns (or fat tails), fluid structure and terms, and others. </a:t>
            </a:r>
          </a:p>
        </p:txBody>
      </p:sp>
      <p:sp>
        <p:nvSpPr>
          <p:cNvPr id="9" name="object 45"/>
          <p:cNvSpPr/>
          <p:nvPr/>
        </p:nvSpPr>
        <p:spPr>
          <a:xfrm>
            <a:off x="4109998" y="4704603"/>
            <a:ext cx="0" cy="2270923"/>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412894" y="4240116"/>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413578" y="4721479"/>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U.S. Small Cap</a:t>
            </a:r>
          </a:p>
        </p:txBody>
      </p:sp>
      <p:sp>
        <p:nvSpPr>
          <p:cNvPr id="16" name="Rectangle 15"/>
          <p:cNvSpPr/>
          <p:nvPr/>
        </p:nvSpPr>
        <p:spPr>
          <a:xfrm>
            <a:off x="8412894" y="5595216"/>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412894" y="6061126"/>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TIPS</a:t>
            </a:r>
          </a:p>
        </p:txBody>
      </p:sp>
      <p:sp>
        <p:nvSpPr>
          <p:cNvPr id="19" name="Rectangle 18"/>
          <p:cNvSpPr/>
          <p:nvPr/>
        </p:nvSpPr>
        <p:spPr>
          <a:xfrm>
            <a:off x="342554" y="1004411"/>
            <a:ext cx="9446259" cy="270074"/>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A portfolio that allocates to a diversified pool of underlying hedge fund strategies and managers.</a:t>
            </a:r>
          </a:p>
        </p:txBody>
      </p:sp>
      <p:sp>
        <p:nvSpPr>
          <p:cNvPr id="5" name="Rectangle 4"/>
          <p:cNvSpPr/>
          <p:nvPr/>
        </p:nvSpPr>
        <p:spPr>
          <a:xfrm>
            <a:off x="4070639" y="3565252"/>
            <a:ext cx="5029200" cy="227755"/>
          </a:xfrm>
          <a:prstGeom prst="rect">
            <a:avLst/>
          </a:prstGeom>
        </p:spPr>
        <p:txBody>
          <a:bodyPr>
            <a:spAutoFit/>
          </a:bodyPr>
          <a:lstStyle/>
          <a:p>
            <a:r>
              <a:rPr lang="en-US" sz="880" i="1" dirty="0">
                <a:latin typeface="Arial" panose="020B0604020202020204" pitchFamily="34" charset="0"/>
                <a:cs typeface="Arial" panose="020B0604020202020204" pitchFamily="34" charset="0"/>
              </a:rPr>
              <a:t>*HFRI Fund of Funds Index subject to periodic revisions.</a:t>
            </a:r>
            <a:r>
              <a:rPr lang="en-US" sz="880" dirty="0">
                <a:latin typeface="Arial" panose="020B0604020202020204" pitchFamily="34" charset="0"/>
                <a:cs typeface="Arial" panose="020B0604020202020204" pitchFamily="34" charset="0"/>
              </a:rPr>
              <a:t> </a:t>
            </a:r>
          </a:p>
        </p:txBody>
      </p:sp>
      <p:sp>
        <p:nvSpPr>
          <p:cNvPr id="20" name="Rectangle 19"/>
          <p:cNvSpPr/>
          <p:nvPr/>
        </p:nvSpPr>
        <p:spPr>
          <a:xfrm>
            <a:off x="906646" y="2015615"/>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1D54F876-DA47-4824-93D1-07BA694DD7D8}"/>
              </a:ext>
            </a:extLst>
          </p:cNvPr>
          <p:cNvGrpSpPr/>
          <p:nvPr/>
        </p:nvGrpSpPr>
        <p:grpSpPr>
          <a:xfrm>
            <a:off x="971149" y="2369238"/>
            <a:ext cx="1935336" cy="1303091"/>
            <a:chOff x="842143" y="2938300"/>
            <a:chExt cx="1935336" cy="1303091"/>
          </a:xfrm>
        </p:grpSpPr>
        <p:sp>
          <p:nvSpPr>
            <p:cNvPr id="26" name="Rectangle 25">
              <a:extLst>
                <a:ext uri="{FF2B5EF4-FFF2-40B4-BE49-F238E27FC236}">
                  <a16:creationId xmlns:a16="http://schemas.microsoft.com/office/drawing/2014/main" id="{3F53F3A2-8768-4344-AA03-0E6AC224CF4A}"/>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0CA7B98A-C99D-4140-AD56-16E261FFD952}"/>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0276DA9B-C211-48E4-A251-BA211611DAC2}"/>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2FBBFD45-8E99-43F5-91D8-4B1E7814C1F9}"/>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34C39F74-3F85-48A2-91D6-5F62DBF09D69}"/>
              </a:ext>
            </a:extLst>
          </p:cNvPr>
          <p:cNvGraphicFramePr>
            <a:graphicFrameLocks noChangeAspect="1"/>
          </p:cNvGraphicFramePr>
          <p:nvPr>
            <p:extLst>
              <p:ext uri="{D42A27DB-BD31-4B8C-83A1-F6EECF244321}">
                <p14:modId xmlns:p14="http://schemas.microsoft.com/office/powerpoint/2010/main" val="315310864"/>
              </p:ext>
            </p:extLst>
          </p:nvPr>
        </p:nvGraphicFramePr>
        <p:xfrm>
          <a:off x="4020425" y="2019260"/>
          <a:ext cx="5619750" cy="1524000"/>
        </p:xfrm>
        <a:graphic>
          <a:graphicData uri="http://schemas.openxmlformats.org/presentationml/2006/ole">
            <mc:AlternateContent xmlns:mc="http://schemas.openxmlformats.org/markup-compatibility/2006">
              <mc:Choice xmlns:v="urn:schemas-microsoft-com:vml" Requires="v">
                <p:oleObj name="Macro-Enabled Worksheet" r:id="rId3" imgW="5619698" imgH="1523987" progId="Excel.SheetMacroEnabled.12">
                  <p:link updateAutomatic="1"/>
                </p:oleObj>
              </mc:Choice>
              <mc:Fallback>
                <p:oleObj name="Macro-Enabled Worksheet" r:id="rId3" imgW="5619698" imgH="1523987" progId="Excel.SheetMacroEnabled.12">
                  <p:link updateAutomatic="1"/>
                  <p:pic>
                    <p:nvPicPr>
                      <p:cNvPr id="3" name="Object 2">
                        <a:extLst>
                          <a:ext uri="{FF2B5EF4-FFF2-40B4-BE49-F238E27FC236}">
                            <a16:creationId xmlns:a16="http://schemas.microsoft.com/office/drawing/2014/main" id="{34C39F74-3F85-48A2-91D6-5F62DBF09D69}"/>
                          </a:ext>
                        </a:extLst>
                      </p:cNvPr>
                      <p:cNvPicPr/>
                      <p:nvPr/>
                    </p:nvPicPr>
                    <p:blipFill>
                      <a:blip r:embed="rId4"/>
                      <a:stretch>
                        <a:fillRect/>
                      </a:stretch>
                    </p:blipFill>
                    <p:spPr>
                      <a:xfrm>
                        <a:off x="4020425" y="2019260"/>
                        <a:ext cx="5619750" cy="1524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1D9C5D7-0FA9-41DB-A499-D12E7A0076C0}"/>
              </a:ext>
            </a:extLst>
          </p:cNvPr>
          <p:cNvGraphicFramePr>
            <a:graphicFrameLocks noChangeAspect="1"/>
          </p:cNvGraphicFramePr>
          <p:nvPr>
            <p:extLst>
              <p:ext uri="{D42A27DB-BD31-4B8C-83A1-F6EECF244321}">
                <p14:modId xmlns:p14="http://schemas.microsoft.com/office/powerpoint/2010/main" val="988443237"/>
              </p:ext>
            </p:extLst>
          </p:nvPr>
        </p:nvGraphicFramePr>
        <p:xfrm>
          <a:off x="772618" y="3071317"/>
          <a:ext cx="2371725" cy="371475"/>
        </p:xfrm>
        <a:graphic>
          <a:graphicData uri="http://schemas.openxmlformats.org/presentationml/2006/ole">
            <mc:AlternateContent xmlns:mc="http://schemas.openxmlformats.org/markup-compatibility/2006">
              <mc:Choice xmlns:v="urn:schemas-microsoft-com:vml" Requires="v">
                <p:oleObj name="Macro-Enabled Worksheet" r:id="rId5" imgW="2371691" imgH="371555" progId="Excel.SheetMacroEnabled.12">
                  <p:link updateAutomatic="1"/>
                </p:oleObj>
              </mc:Choice>
              <mc:Fallback>
                <p:oleObj name="Macro-Enabled Worksheet" r:id="rId5" imgW="2371691" imgH="371555" progId="Excel.SheetMacroEnabled.12">
                  <p:link updateAutomatic="1"/>
                  <p:pic>
                    <p:nvPicPr>
                      <p:cNvPr id="4" name="Object 3">
                        <a:extLst>
                          <a:ext uri="{FF2B5EF4-FFF2-40B4-BE49-F238E27FC236}">
                            <a16:creationId xmlns:a16="http://schemas.microsoft.com/office/drawing/2014/main" id="{11D9C5D7-0FA9-41DB-A499-D12E7A0076C0}"/>
                          </a:ext>
                        </a:extLst>
                      </p:cNvPr>
                      <p:cNvPicPr/>
                      <p:nvPr/>
                    </p:nvPicPr>
                    <p:blipFill>
                      <a:blip r:embed="rId6"/>
                      <a:stretch>
                        <a:fillRect/>
                      </a:stretch>
                    </p:blipFill>
                    <p:spPr>
                      <a:xfrm>
                        <a:off x="772618" y="3071317"/>
                        <a:ext cx="2371725" cy="371475"/>
                      </a:xfrm>
                      <a:prstGeom prst="rect">
                        <a:avLst/>
                      </a:prstGeom>
                    </p:spPr>
                  </p:pic>
                </p:oleObj>
              </mc:Fallback>
            </mc:AlternateContent>
          </a:graphicData>
        </a:graphic>
      </p:graphicFrame>
      <p:sp>
        <p:nvSpPr>
          <p:cNvPr id="21" name="Title 1">
            <a:extLst>
              <a:ext uri="{FF2B5EF4-FFF2-40B4-BE49-F238E27FC236}">
                <a16:creationId xmlns:a16="http://schemas.microsoft.com/office/drawing/2014/main" id="{F537177A-0B5E-44C0-993C-2A25E8BB7810}"/>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Diversified Hedge Fund Portfolio</a:t>
            </a:r>
          </a:p>
        </p:txBody>
      </p:sp>
      <p:sp>
        <p:nvSpPr>
          <p:cNvPr id="22" name="TextBox 438">
            <a:extLst>
              <a:ext uri="{FF2B5EF4-FFF2-40B4-BE49-F238E27FC236}">
                <a16:creationId xmlns:a16="http://schemas.microsoft.com/office/drawing/2014/main" id="{D185507C-FA7C-4F04-A8E2-BB97186658D5}"/>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2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064" y="4545946"/>
            <a:ext cx="3840480"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Inefficiency &amp; Risk Premiums: </a:t>
            </a:r>
            <a:r>
              <a:rPr lang="en-US" sz="1100" dirty="0">
                <a:solidFill>
                  <a:srgbClr val="002855"/>
                </a:solidFill>
                <a:latin typeface="Arial" panose="020B0604020202020204" pitchFamily="34" charset="0"/>
                <a:cs typeface="Arial" panose="020B0604020202020204" pitchFamily="34" charset="0"/>
              </a:rPr>
              <a:t>Greater opportunity for active management to add value. Theoretically requires an illiquidity risk premium.</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Board Representation: </a:t>
            </a:r>
            <a:r>
              <a:rPr lang="en-US" sz="1100" dirty="0">
                <a:solidFill>
                  <a:srgbClr val="002855"/>
                </a:solidFill>
                <a:latin typeface="Arial" panose="020B0604020202020204" pitchFamily="34" charset="0"/>
                <a:cs typeface="Arial" panose="020B0604020202020204" pitchFamily="34" charset="0"/>
              </a:rPr>
              <a:t>Ability to proactively influence business strategy and operations.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Excess Return Potential:</a:t>
            </a:r>
            <a:r>
              <a:rPr lang="en-US" sz="1100" dirty="0">
                <a:solidFill>
                  <a:srgbClr val="002855"/>
                </a:solidFill>
                <a:latin typeface="Arial" panose="020B0604020202020204" pitchFamily="34" charset="0"/>
                <a:cs typeface="Arial" panose="020B0604020202020204" pitchFamily="34" charset="0"/>
              </a:rPr>
              <a:t> Top managers have historically outperformed publicly traded equity indexes.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Access to Smaller Companies</a:t>
            </a:r>
            <a:r>
              <a:rPr lang="en-US" sz="1100" dirty="0">
                <a:solidFill>
                  <a:srgbClr val="002855"/>
                </a:solidFill>
                <a:latin typeface="Arial" panose="020B0604020202020204" pitchFamily="34" charset="0"/>
                <a:cs typeface="Arial" panose="020B0604020202020204" pitchFamily="34" charset="0"/>
              </a:rPr>
              <a:t>: Ability to access a part of the market not available to public equity investors.</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546980"/>
            <a:ext cx="4145592" cy="2563779"/>
          </a:xfrm>
          <a:prstGeom prst="rect">
            <a:avLst/>
          </a:prstGeom>
        </p:spPr>
        <p:txBody>
          <a:bodyPr wrap="square">
            <a:spAutoFit/>
          </a:bodyPr>
          <a:lstStyle/>
          <a:p>
            <a:pPr algn="l"/>
            <a:r>
              <a:rPr lang="en-US" sz="10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Illiquidity Risk:</a:t>
            </a:r>
            <a:r>
              <a:rPr lang="en-US" sz="1000" dirty="0">
                <a:solidFill>
                  <a:srgbClr val="002855"/>
                </a:solidFill>
                <a:latin typeface="Arial" panose="020B0604020202020204" pitchFamily="34" charset="0"/>
                <a:cs typeface="Arial" panose="020B0604020202020204" pitchFamily="34" charset="0"/>
              </a:rPr>
              <a:t> 10 plus year investment cycles. Illiquidity and J-Curve investment cycle makes it difficult to hold a targeted allocation percentage (and rebalance).</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Higher Performance Dispersion:</a:t>
            </a:r>
            <a:r>
              <a:rPr lang="en-US" sz="1000" dirty="0">
                <a:solidFill>
                  <a:srgbClr val="002855"/>
                </a:solidFill>
                <a:latin typeface="Arial" panose="020B0604020202020204" pitchFamily="34" charset="0"/>
                <a:cs typeface="Arial" panose="020B0604020202020204" pitchFamily="34" charset="0"/>
              </a:rPr>
              <a:t> High dispersion of returns between top and bottom performing managers compared to most other asset classes.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Blind Pool Risk and Low Transparency: </a:t>
            </a:r>
            <a:r>
              <a:rPr lang="en-US" sz="1000" dirty="0">
                <a:solidFill>
                  <a:srgbClr val="002855"/>
                </a:solidFill>
                <a:latin typeface="Arial" panose="020B0604020202020204" pitchFamily="34" charset="0"/>
                <a:cs typeface="Arial" panose="020B0604020202020204" pitchFamily="34" charset="0"/>
              </a:rPr>
              <a:t>Inability to preview investments before committing capital and more difficult to monitor investments.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Leverage:</a:t>
            </a:r>
            <a:r>
              <a:rPr lang="en-US" sz="1000" dirty="0">
                <a:solidFill>
                  <a:srgbClr val="002855"/>
                </a:solidFill>
                <a:latin typeface="Arial" panose="020B0604020202020204" pitchFamily="34" charset="0"/>
                <a:cs typeface="Arial" panose="020B0604020202020204" pitchFamily="34" charset="0"/>
              </a:rPr>
              <a:t> Some private equity strategies require substantial leverage adding risk.</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Fees: </a:t>
            </a:r>
            <a:r>
              <a:rPr lang="en-US" sz="1000" dirty="0">
                <a:solidFill>
                  <a:srgbClr val="002855"/>
                </a:solidFill>
                <a:latin typeface="Arial" panose="020B0604020202020204" pitchFamily="34" charset="0"/>
                <a:cs typeface="Arial" panose="020B0604020202020204" pitchFamily="34" charset="0"/>
              </a:rPr>
              <a:t>Very high management and incentive fees as well as administrative expenses.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Esoteric Risks:</a:t>
            </a:r>
            <a:r>
              <a:rPr lang="en-US" sz="1000" dirty="0">
                <a:solidFill>
                  <a:srgbClr val="002855"/>
                </a:solidFill>
                <a:latin typeface="Arial" panose="020B0604020202020204" pitchFamily="34" charset="0"/>
                <a:cs typeface="Arial" panose="020B0604020202020204" pitchFamily="34" charset="0"/>
              </a:rPr>
              <a:t> Fraud, regulatory, disparate/complex structures and terms, and others. </a:t>
            </a:r>
          </a:p>
        </p:txBody>
      </p:sp>
      <p:sp>
        <p:nvSpPr>
          <p:cNvPr id="9" name="object 45"/>
          <p:cNvSpPr/>
          <p:nvPr/>
        </p:nvSpPr>
        <p:spPr>
          <a:xfrm>
            <a:off x="4109998" y="4589110"/>
            <a:ext cx="0" cy="2479517"/>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9" name="Rectangle 18"/>
          <p:cNvSpPr/>
          <p:nvPr/>
        </p:nvSpPr>
        <p:spPr>
          <a:xfrm>
            <a:off x="350891" y="875261"/>
            <a:ext cx="9356618" cy="447815"/>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Private equity is a non-publicly traded asset class with a wide range of investment strategies and styles. Investment strategies typically follow the corporate lifecycle; </a:t>
            </a:r>
            <a:r>
              <a:rPr lang="en-US" sz="1155" b="1" i="1" dirty="0">
                <a:solidFill>
                  <a:srgbClr val="002855"/>
                </a:solidFill>
                <a:latin typeface="Arial" panose="020B0604020202020204" pitchFamily="34" charset="0"/>
                <a:cs typeface="Arial" panose="020B0604020202020204" pitchFamily="34" charset="0"/>
              </a:rPr>
              <a:t>Venture Capital (VC)</a:t>
            </a:r>
            <a:r>
              <a:rPr lang="en-US" sz="1155" i="1" dirty="0">
                <a:solidFill>
                  <a:srgbClr val="002855"/>
                </a:solidFill>
                <a:latin typeface="Arial" panose="020B0604020202020204" pitchFamily="34" charset="0"/>
                <a:cs typeface="Arial" panose="020B0604020202020204" pitchFamily="34" charset="0"/>
              </a:rPr>
              <a:t>, </a:t>
            </a:r>
            <a:r>
              <a:rPr lang="en-US" sz="1155" b="1" i="1" dirty="0">
                <a:solidFill>
                  <a:srgbClr val="002855"/>
                </a:solidFill>
                <a:latin typeface="Arial" panose="020B0604020202020204" pitchFamily="34" charset="0"/>
                <a:cs typeface="Arial" panose="020B0604020202020204" pitchFamily="34" charset="0"/>
              </a:rPr>
              <a:t>Growth Equity</a:t>
            </a:r>
            <a:r>
              <a:rPr lang="en-US" sz="1155" i="1" dirty="0">
                <a:solidFill>
                  <a:srgbClr val="002855"/>
                </a:solidFill>
                <a:latin typeface="Arial" panose="020B0604020202020204" pitchFamily="34" charset="0"/>
                <a:cs typeface="Arial" panose="020B0604020202020204" pitchFamily="34" charset="0"/>
              </a:rPr>
              <a:t>, </a:t>
            </a:r>
            <a:r>
              <a:rPr lang="en-US" sz="1155" b="1" i="1" dirty="0">
                <a:solidFill>
                  <a:srgbClr val="002855"/>
                </a:solidFill>
                <a:latin typeface="Arial" panose="020B0604020202020204" pitchFamily="34" charset="0"/>
                <a:cs typeface="Arial" panose="020B0604020202020204" pitchFamily="34" charset="0"/>
              </a:rPr>
              <a:t>Levered Buyout </a:t>
            </a:r>
            <a:r>
              <a:rPr lang="en-US" sz="1155" i="1" dirty="0">
                <a:solidFill>
                  <a:srgbClr val="002855"/>
                </a:solidFill>
                <a:latin typeface="Arial" panose="020B0604020202020204" pitchFamily="34" charset="0"/>
                <a:cs typeface="Arial" panose="020B0604020202020204" pitchFamily="34" charset="0"/>
              </a:rPr>
              <a:t>and </a:t>
            </a:r>
            <a:r>
              <a:rPr lang="en-US" sz="1155" b="1" i="1" dirty="0">
                <a:solidFill>
                  <a:srgbClr val="002855"/>
                </a:solidFill>
                <a:latin typeface="Arial" panose="020B0604020202020204" pitchFamily="34" charset="0"/>
                <a:cs typeface="Arial" panose="020B0604020202020204" pitchFamily="34" charset="0"/>
              </a:rPr>
              <a:t>Distressed/Special Situations</a:t>
            </a:r>
            <a:r>
              <a:rPr lang="en-US" sz="1155" i="1" dirty="0">
                <a:solidFill>
                  <a:srgbClr val="002855"/>
                </a:solidFill>
                <a:latin typeface="Arial" panose="020B0604020202020204" pitchFamily="34" charset="0"/>
                <a:cs typeface="Arial" panose="020B0604020202020204" pitchFamily="34" charset="0"/>
              </a:rPr>
              <a:t>.</a:t>
            </a:r>
          </a:p>
        </p:txBody>
      </p:sp>
      <p:sp>
        <p:nvSpPr>
          <p:cNvPr id="29" name="Rectangle 28"/>
          <p:cNvSpPr/>
          <p:nvPr/>
        </p:nvSpPr>
        <p:spPr>
          <a:xfrm>
            <a:off x="3855801" y="3578026"/>
            <a:ext cx="5029200" cy="227755"/>
          </a:xfrm>
          <a:prstGeom prst="rect">
            <a:avLst/>
          </a:prstGeom>
        </p:spPr>
        <p:txBody>
          <a:bodyPr>
            <a:spAutoFit/>
          </a:bodyPr>
          <a:lstStyle/>
          <a:p>
            <a:r>
              <a:rPr lang="en-US" sz="880" i="1" dirty="0">
                <a:latin typeface="Arial" panose="020B0604020202020204" pitchFamily="34" charset="0"/>
                <a:cs typeface="Arial" panose="020B0604020202020204" pitchFamily="34" charset="0"/>
              </a:rPr>
              <a:t>*Returns are typically lagged by 1-2 quarters.</a:t>
            </a:r>
            <a:endParaRPr lang="en-US" sz="880" dirty="0">
              <a:latin typeface="Arial" panose="020B0604020202020204" pitchFamily="34" charset="0"/>
              <a:cs typeface="Arial" panose="020B0604020202020204" pitchFamily="34" charset="0"/>
            </a:endParaRPr>
          </a:p>
        </p:txBody>
      </p:sp>
      <p:sp>
        <p:nvSpPr>
          <p:cNvPr id="25" name="Rectangle 24"/>
          <p:cNvSpPr/>
          <p:nvPr/>
        </p:nvSpPr>
        <p:spPr>
          <a:xfrm>
            <a:off x="3882330" y="3730426"/>
            <a:ext cx="5029200" cy="227755"/>
          </a:xfrm>
          <a:prstGeom prst="rect">
            <a:avLst/>
          </a:prstGeom>
        </p:spPr>
        <p:txBody>
          <a:bodyPr>
            <a:spAutoFit/>
          </a:bodyPr>
          <a:lstStyle/>
          <a:p>
            <a:r>
              <a:rPr lang="en-US" sz="880" i="1" dirty="0">
                <a:latin typeface="Arial" panose="020B0604020202020204" pitchFamily="34" charset="0"/>
                <a:cs typeface="Arial" panose="020B0604020202020204" pitchFamily="34" charset="0"/>
              </a:rPr>
              <a:t>**Illiquidity makes performance volatility impossible to measure precisely.</a:t>
            </a:r>
            <a:endParaRPr lang="en-US" sz="880" dirty="0">
              <a:latin typeface="Arial" panose="020B0604020202020204" pitchFamily="34" charset="0"/>
              <a:cs typeface="Arial" panose="020B0604020202020204" pitchFamily="34" charset="0"/>
            </a:endParaRPr>
          </a:p>
        </p:txBody>
      </p:sp>
      <p:sp>
        <p:nvSpPr>
          <p:cNvPr id="20" name="Rectangle 19"/>
          <p:cNvSpPr/>
          <p:nvPr/>
        </p:nvSpPr>
        <p:spPr>
          <a:xfrm>
            <a:off x="842143" y="2095260"/>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7" name="Group 26">
            <a:extLst>
              <a:ext uri="{FF2B5EF4-FFF2-40B4-BE49-F238E27FC236}">
                <a16:creationId xmlns:a16="http://schemas.microsoft.com/office/drawing/2014/main" id="{AB7BD059-800B-475B-B970-A515EC6F6156}"/>
              </a:ext>
            </a:extLst>
          </p:cNvPr>
          <p:cNvGrpSpPr/>
          <p:nvPr/>
        </p:nvGrpSpPr>
        <p:grpSpPr>
          <a:xfrm>
            <a:off x="906646" y="2490512"/>
            <a:ext cx="1935336" cy="1303091"/>
            <a:chOff x="842143" y="2938300"/>
            <a:chExt cx="1935336" cy="1303091"/>
          </a:xfrm>
        </p:grpSpPr>
        <p:sp>
          <p:nvSpPr>
            <p:cNvPr id="28" name="Rectangle 27">
              <a:extLst>
                <a:ext uri="{FF2B5EF4-FFF2-40B4-BE49-F238E27FC236}">
                  <a16:creationId xmlns:a16="http://schemas.microsoft.com/office/drawing/2014/main" id="{7636670C-4ABB-4094-9C95-528B610325D9}"/>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30" name="Rectangle 29">
              <a:extLst>
                <a:ext uri="{FF2B5EF4-FFF2-40B4-BE49-F238E27FC236}">
                  <a16:creationId xmlns:a16="http://schemas.microsoft.com/office/drawing/2014/main" id="{640C877B-2B1F-42DB-92B5-22FE339DD4C7}"/>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31" name="Oval 12">
              <a:extLst>
                <a:ext uri="{FF2B5EF4-FFF2-40B4-BE49-F238E27FC236}">
                  <a16:creationId xmlns:a16="http://schemas.microsoft.com/office/drawing/2014/main" id="{C6E112A0-52F0-48B0-BBBD-CD422516DE6A}"/>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32" name="Oval 12">
              <a:extLst>
                <a:ext uri="{FF2B5EF4-FFF2-40B4-BE49-F238E27FC236}">
                  <a16:creationId xmlns:a16="http://schemas.microsoft.com/office/drawing/2014/main" id="{48B3491B-CA89-48C2-AF94-C6EF5C50A5C4}"/>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84871ADA-106C-4E51-A233-78E23246EE48}"/>
              </a:ext>
            </a:extLst>
          </p:cNvPr>
          <p:cNvGraphicFramePr>
            <a:graphicFrameLocks noChangeAspect="1"/>
          </p:cNvGraphicFramePr>
          <p:nvPr>
            <p:extLst>
              <p:ext uri="{D42A27DB-BD31-4B8C-83A1-F6EECF244321}">
                <p14:modId xmlns:p14="http://schemas.microsoft.com/office/powerpoint/2010/main" val="1813699203"/>
              </p:ext>
            </p:extLst>
          </p:nvPr>
        </p:nvGraphicFramePr>
        <p:xfrm>
          <a:off x="3920305" y="2095260"/>
          <a:ext cx="5619750" cy="1524000"/>
        </p:xfrm>
        <a:graphic>
          <a:graphicData uri="http://schemas.openxmlformats.org/presentationml/2006/ole">
            <mc:AlternateContent xmlns:mc="http://schemas.openxmlformats.org/markup-compatibility/2006">
              <mc:Choice xmlns:v="urn:schemas-microsoft-com:vml" Requires="v">
                <p:oleObj name="Macro-Enabled Worksheet" r:id="rId3" imgW="5619698" imgH="1523987" progId="Excel.SheetMacroEnabled.12">
                  <p:link updateAutomatic="1"/>
                </p:oleObj>
              </mc:Choice>
              <mc:Fallback>
                <p:oleObj name="Macro-Enabled Worksheet" r:id="rId3" imgW="5619698" imgH="1523987" progId="Excel.SheetMacroEnabled.12">
                  <p:link updateAutomatic="1"/>
                  <p:pic>
                    <p:nvPicPr>
                      <p:cNvPr id="3" name="Object 2">
                        <a:extLst>
                          <a:ext uri="{FF2B5EF4-FFF2-40B4-BE49-F238E27FC236}">
                            <a16:creationId xmlns:a16="http://schemas.microsoft.com/office/drawing/2014/main" id="{84871ADA-106C-4E51-A233-78E23246EE48}"/>
                          </a:ext>
                        </a:extLst>
                      </p:cNvPr>
                      <p:cNvPicPr/>
                      <p:nvPr/>
                    </p:nvPicPr>
                    <p:blipFill>
                      <a:blip r:embed="rId4"/>
                      <a:stretch>
                        <a:fillRect/>
                      </a:stretch>
                    </p:blipFill>
                    <p:spPr>
                      <a:xfrm>
                        <a:off x="3920305" y="2095260"/>
                        <a:ext cx="5619750" cy="1524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6F9BBB-B6EA-4F83-89DE-0C44A7A4F555}"/>
              </a:ext>
            </a:extLst>
          </p:cNvPr>
          <p:cNvGraphicFramePr>
            <a:graphicFrameLocks noChangeAspect="1"/>
          </p:cNvGraphicFramePr>
          <p:nvPr>
            <p:extLst>
              <p:ext uri="{D42A27DB-BD31-4B8C-83A1-F6EECF244321}">
                <p14:modId xmlns:p14="http://schemas.microsoft.com/office/powerpoint/2010/main" val="3490182505"/>
              </p:ext>
            </p:extLst>
          </p:nvPr>
        </p:nvGraphicFramePr>
        <p:xfrm>
          <a:off x="770467" y="3207652"/>
          <a:ext cx="2260600" cy="371475"/>
        </p:xfrm>
        <a:graphic>
          <a:graphicData uri="http://schemas.openxmlformats.org/presentationml/2006/ole">
            <mc:AlternateContent xmlns:mc="http://schemas.openxmlformats.org/markup-compatibility/2006">
              <mc:Choice xmlns:v="urn:schemas-microsoft-com:vml" Requires="v">
                <p:oleObj name="Macro-Enabled Worksheet" r:id="rId5" imgW="2371691" imgH="371555" progId="Excel.SheetMacroEnabled.12">
                  <p:link updateAutomatic="1"/>
                </p:oleObj>
              </mc:Choice>
              <mc:Fallback>
                <p:oleObj name="Macro-Enabled Worksheet" r:id="rId5" imgW="2371691" imgH="371555" progId="Excel.SheetMacroEnabled.12">
                  <p:link updateAutomatic="1"/>
                  <p:pic>
                    <p:nvPicPr>
                      <p:cNvPr id="4" name="Object 3">
                        <a:extLst>
                          <a:ext uri="{FF2B5EF4-FFF2-40B4-BE49-F238E27FC236}">
                            <a16:creationId xmlns:a16="http://schemas.microsoft.com/office/drawing/2014/main" id="{C26F9BBB-B6EA-4F83-89DE-0C44A7A4F555}"/>
                          </a:ext>
                        </a:extLst>
                      </p:cNvPr>
                      <p:cNvPicPr/>
                      <p:nvPr/>
                    </p:nvPicPr>
                    <p:blipFill>
                      <a:blip r:embed="rId6"/>
                      <a:stretch>
                        <a:fillRect/>
                      </a:stretch>
                    </p:blipFill>
                    <p:spPr>
                      <a:xfrm>
                        <a:off x="770467" y="3207652"/>
                        <a:ext cx="2260600" cy="371475"/>
                      </a:xfrm>
                      <a:prstGeom prst="rect">
                        <a:avLst/>
                      </a:prstGeom>
                    </p:spPr>
                  </p:pic>
                </p:oleObj>
              </mc:Fallback>
            </mc:AlternateContent>
          </a:graphicData>
        </a:graphic>
      </p:graphicFrame>
      <p:sp>
        <p:nvSpPr>
          <p:cNvPr id="17" name="Title 1">
            <a:extLst>
              <a:ext uri="{FF2B5EF4-FFF2-40B4-BE49-F238E27FC236}">
                <a16:creationId xmlns:a16="http://schemas.microsoft.com/office/drawing/2014/main" id="{69DD5001-42F1-4197-B3F4-FA95820849DF}"/>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Private Equity</a:t>
            </a:r>
          </a:p>
        </p:txBody>
      </p:sp>
      <p:sp>
        <p:nvSpPr>
          <p:cNvPr id="18" name="TextBox 438">
            <a:extLst>
              <a:ext uri="{FF2B5EF4-FFF2-40B4-BE49-F238E27FC236}">
                <a16:creationId xmlns:a16="http://schemas.microsoft.com/office/drawing/2014/main" id="{7F559A11-A51F-4730-BBFF-BAB72CE03F87}"/>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44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91612" y="3544737"/>
            <a:ext cx="4160288" cy="1818959"/>
          </a:xfrm>
          <a:prstGeom prst="rect">
            <a:avLst/>
          </a:prstGeom>
        </p:spPr>
        <p:txBody>
          <a:bodyPr wrap="square">
            <a:spAutoFit/>
          </a:bodyPr>
          <a:lstStyle/>
          <a:p>
            <a:pPr algn="l"/>
            <a:r>
              <a:rPr lang="en-US" sz="1100" b="1" dirty="0">
                <a:latin typeface="Arial" panose="020B0604020202020204" pitchFamily="34" charset="0"/>
                <a:cs typeface="Arial" panose="020B0604020202020204" pitchFamily="34" charset="0"/>
              </a:rPr>
              <a:t>Pros</a:t>
            </a:r>
            <a:r>
              <a:rPr lang="en-US" sz="1100" dirty="0">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Market Access: </a:t>
            </a:r>
            <a:r>
              <a:rPr lang="en-US" sz="1100" dirty="0">
                <a:latin typeface="Arial" panose="020B0604020202020204" pitchFamily="34" charset="0"/>
                <a:cs typeface="Arial" panose="020B0604020202020204" pitchFamily="34" charset="0"/>
              </a:rPr>
              <a:t>products are often structured to gain access to a market that you are not able to get thru traditional investments.</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Principal Protection: </a:t>
            </a:r>
            <a:r>
              <a:rPr lang="en-US" sz="1100" dirty="0">
                <a:latin typeface="Arial" panose="020B0604020202020204" pitchFamily="34" charset="0"/>
                <a:cs typeface="Arial" panose="020B0604020202020204" pitchFamily="34" charset="0"/>
              </a:rPr>
              <a:t>some notes offer downside protection</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Reduced Volatility: </a:t>
            </a:r>
            <a:r>
              <a:rPr lang="en-US" sz="1100" dirty="0">
                <a:latin typeface="Arial" panose="020B0604020202020204" pitchFamily="34" charset="0"/>
                <a:cs typeface="Arial" panose="020B0604020202020204" pitchFamily="34" charset="0"/>
              </a:rPr>
              <a:t>as the notes are generally not priced daily, clients receive less day-to-day volatility</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Returns</a:t>
            </a:r>
            <a:r>
              <a:rPr lang="en-US" sz="1100" dirty="0">
                <a:latin typeface="Arial" panose="020B0604020202020204" pitchFamily="34" charset="0"/>
                <a:cs typeface="Arial" panose="020B0604020202020204" pitchFamily="34" charset="0"/>
              </a:rPr>
              <a:t>: In some environments such as flat equity markets, structure notes can provide positive returns</a:t>
            </a:r>
            <a:r>
              <a:rPr lang="en-US" sz="1210" dirty="0">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endParaRPr lang="en-US" sz="1210" dirty="0">
              <a:latin typeface="Arial" panose="020B0604020202020204" pitchFamily="34" charset="0"/>
              <a:cs typeface="Arial" panose="020B0604020202020204" pitchFamily="34" charset="0"/>
            </a:endParaRPr>
          </a:p>
        </p:txBody>
      </p:sp>
      <p:sp>
        <p:nvSpPr>
          <p:cNvPr id="8" name="Rectangle 7"/>
          <p:cNvSpPr/>
          <p:nvPr/>
        </p:nvSpPr>
        <p:spPr>
          <a:xfrm>
            <a:off x="4707467" y="3544737"/>
            <a:ext cx="4743491" cy="2631490"/>
          </a:xfrm>
          <a:prstGeom prst="rect">
            <a:avLst/>
          </a:prstGeom>
        </p:spPr>
        <p:txBody>
          <a:bodyPr wrap="square">
            <a:spAutoFit/>
          </a:bodyPr>
          <a:lstStyle/>
          <a:p>
            <a:pPr algn="l"/>
            <a:r>
              <a:rPr lang="en-US" sz="1100" b="1" dirty="0">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Counterparty:</a:t>
            </a:r>
            <a:r>
              <a:rPr lang="en-US" sz="1100" dirty="0">
                <a:latin typeface="Arial" panose="020B0604020202020204" pitchFamily="34" charset="0"/>
                <a:cs typeface="Arial" panose="020B0604020202020204" pitchFamily="34" charset="0"/>
              </a:rPr>
              <a:t> Most notes are structured as unsubordinated debt of the counterparty, exposing the client to payback risk. Best practice is to diversify across counterparties.</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Performance:</a:t>
            </a:r>
            <a:r>
              <a:rPr lang="en-US" sz="1100" dirty="0">
                <a:latin typeface="Arial" panose="020B0604020202020204" pitchFamily="34" charset="0"/>
                <a:cs typeface="Arial" panose="020B0604020202020204" pitchFamily="34" charset="0"/>
              </a:rPr>
              <a:t> As these products are structured to build off of human emotion and created from the banking desk, the outcomes generally favor the issuer versus the investor.</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Taxability:</a:t>
            </a:r>
            <a:r>
              <a:rPr lang="en-US" sz="1100" dirty="0">
                <a:latin typeface="Arial" panose="020B0604020202020204" pitchFamily="34" charset="0"/>
                <a:cs typeface="Arial" panose="020B0604020202020204" pitchFamily="34" charset="0"/>
              </a:rPr>
              <a:t> Many structured notes have unfavorable tax consequences. Investors must read the fine print to understand any implications.</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Fees: </a:t>
            </a:r>
            <a:r>
              <a:rPr lang="en-US" sz="1100" dirty="0">
                <a:latin typeface="Arial" panose="020B0604020202020204" pitchFamily="34" charset="0"/>
                <a:cs typeface="Arial" panose="020B0604020202020204" pitchFamily="34" charset="0"/>
              </a:rPr>
              <a:t>Most structure products have a built in minimum 1% fee and also do not pay the dividend for any indices they replicated (i.e. sometimes &gt;2%).</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Highly Complex: </a:t>
            </a:r>
            <a:r>
              <a:rPr lang="en-US" sz="1100" dirty="0">
                <a:latin typeface="Arial" panose="020B0604020202020204" pitchFamily="34" charset="0"/>
                <a:cs typeface="Arial" panose="020B0604020202020204" pitchFamily="34" charset="0"/>
              </a:rPr>
              <a:t>the complexity of the return calculations means that it is difficult to determine how the structured product would perform versus simply owning the underlying asset.</a:t>
            </a:r>
          </a:p>
        </p:txBody>
      </p:sp>
      <p:sp>
        <p:nvSpPr>
          <p:cNvPr id="9" name="object 45"/>
          <p:cNvSpPr/>
          <p:nvPr/>
        </p:nvSpPr>
        <p:spPr>
          <a:xfrm>
            <a:off x="4550996" y="3544737"/>
            <a:ext cx="0" cy="2631490"/>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p>
        </p:txBody>
      </p:sp>
      <p:sp>
        <p:nvSpPr>
          <p:cNvPr id="19" name="Rectangle 18"/>
          <p:cNvSpPr/>
          <p:nvPr/>
        </p:nvSpPr>
        <p:spPr>
          <a:xfrm>
            <a:off x="354220" y="937148"/>
            <a:ext cx="9306327" cy="981038"/>
          </a:xfrm>
          <a:prstGeom prst="rect">
            <a:avLst/>
          </a:prstGeom>
        </p:spPr>
        <p:txBody>
          <a:bodyPr wrap="square">
            <a:spAutoFit/>
          </a:bodyPr>
          <a:lstStyle/>
          <a:p>
            <a:r>
              <a:rPr lang="en-US" sz="1155" i="1" dirty="0">
                <a:latin typeface="Arial" panose="020B0604020202020204" pitchFamily="34" charset="0"/>
                <a:cs typeface="Arial" panose="020B0604020202020204" pitchFamily="34" charset="0"/>
              </a:rPr>
              <a:t>A structured product, also known as a market-linked investment, is a pre-packaged investment strategy based on derivatives, such as a single security, a basket of securities, options, indices, commodities, debt issuance and/or foreign currencies, and to a lesser extent, swaps. Structured products were created to meet specific needs that cannot be met from the standardized financial instruments available in the markets. Structured products can be used as an alternative to a direct investment, as part of the asset allocation process to reduce risk exposure of a portfolio, or to utilize the current market trend.</a:t>
            </a:r>
          </a:p>
        </p:txBody>
      </p:sp>
      <p:sp>
        <p:nvSpPr>
          <p:cNvPr id="10" name="Title 1">
            <a:extLst>
              <a:ext uri="{FF2B5EF4-FFF2-40B4-BE49-F238E27FC236}">
                <a16:creationId xmlns:a16="http://schemas.microsoft.com/office/drawing/2014/main" id="{678B0926-0D10-4D35-BBD3-B2F2F4C34FA7}"/>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Structured Notes</a:t>
            </a:r>
          </a:p>
        </p:txBody>
      </p:sp>
      <p:sp>
        <p:nvSpPr>
          <p:cNvPr id="11" name="TextBox 438">
            <a:extLst>
              <a:ext uri="{FF2B5EF4-FFF2-40B4-BE49-F238E27FC236}">
                <a16:creationId xmlns:a16="http://schemas.microsoft.com/office/drawing/2014/main" id="{D731EE22-08B6-4A7F-BDF8-B6E6316192AC}"/>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31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6E08-447C-DA38-7273-A40A7B9A0AF0}"/>
              </a:ext>
            </a:extLst>
          </p:cNvPr>
          <p:cNvSpPr>
            <a:spLocks noGrp="1"/>
          </p:cNvSpPr>
          <p:nvPr>
            <p:ph type="title"/>
          </p:nvPr>
        </p:nvSpPr>
        <p:spPr>
          <a:xfrm>
            <a:off x="342554" y="413811"/>
            <a:ext cx="8675370" cy="648074"/>
          </a:xfrm>
        </p:spPr>
        <p:txBody>
          <a:bodyPr>
            <a:normAutofit/>
          </a:bodyPr>
          <a:lstStyle/>
          <a:p>
            <a:r>
              <a:rPr lang="en-US" dirty="0">
                <a:solidFill>
                  <a:schemeClr val="tx1"/>
                </a:solidFill>
                <a:cs typeface="Arial" panose="020B0604020202020204" pitchFamily="34" charset="0"/>
              </a:rPr>
              <a:t>Disclosures</a:t>
            </a:r>
          </a:p>
        </p:txBody>
      </p:sp>
      <p:sp>
        <p:nvSpPr>
          <p:cNvPr id="3" name="Content Placeholder 2">
            <a:extLst>
              <a:ext uri="{FF2B5EF4-FFF2-40B4-BE49-F238E27FC236}">
                <a16:creationId xmlns:a16="http://schemas.microsoft.com/office/drawing/2014/main" id="{1AA6B57B-CF8F-6DEC-8D26-64989D049462}"/>
              </a:ext>
            </a:extLst>
          </p:cNvPr>
          <p:cNvSpPr>
            <a:spLocks noGrp="1"/>
          </p:cNvSpPr>
          <p:nvPr>
            <p:ph idx="1"/>
          </p:nvPr>
        </p:nvSpPr>
        <p:spPr>
          <a:xfrm>
            <a:off x="342554" y="1164962"/>
            <a:ext cx="8675370" cy="4931516"/>
          </a:xfrm>
        </p:spPr>
        <p:txBody>
          <a:bodyPr>
            <a:normAutofit/>
          </a:bodyPr>
          <a:lstStyle/>
          <a:p>
            <a:pPr marL="0" marR="0" indent="0" algn="just">
              <a:lnSpc>
                <a:spcPct val="107000"/>
              </a:lnSpc>
              <a:spcBef>
                <a:spcPts val="0"/>
              </a:spcBef>
              <a:spcAft>
                <a:spcPts val="800"/>
              </a:spcAft>
              <a:buNone/>
            </a:pPr>
            <a:r>
              <a:rPr lang="en-US" sz="1100" dirty="0">
                <a:solidFill>
                  <a:schemeClr val="tx1"/>
                </a:solidFill>
                <a:effectLst/>
                <a:ea typeface="Calibri" panose="020F0502020204030204" pitchFamily="34" charset="0"/>
              </a:rPr>
              <a:t>This document is intended for the exclusive use of clients or prospective clients of PCS Advisors. Any additional dissemination or distribution is strictly prohibited. Information provided in this document is for informational and/or educational purposes only and is not, in any way, to be considered investment advice nor a recommendation of any investment product or service. Advice may only be provided after entering into an engagement agreement and providing PCS Advisors with all requested background and account information. </a:t>
            </a:r>
          </a:p>
          <a:p>
            <a:pPr marL="0" marR="0" indent="0" algn="just">
              <a:lnSpc>
                <a:spcPct val="107000"/>
              </a:lnSpc>
              <a:spcBef>
                <a:spcPts val="0"/>
              </a:spcBef>
              <a:spcAft>
                <a:spcPts val="800"/>
              </a:spcAft>
              <a:buNone/>
            </a:pPr>
            <a:r>
              <a:rPr lang="en-US" sz="1100" dirty="0">
                <a:solidFill>
                  <a:schemeClr val="tx1"/>
                </a:solidFill>
                <a:effectLst/>
                <a:ea typeface="Calibri" panose="020F0502020204030204" pitchFamily="34" charset="0"/>
              </a:rPr>
              <a:t>In partnership with Fiducient Advisors, the included information has been obtained from a variety of sources believed to be reliable though not independently verified. Any forecasts represent future expectations and actual returns, volatilities and correlations will differ from forecasts. Past performance does not indicate future performance and there is a possibility of a loss.</a:t>
            </a:r>
          </a:p>
          <a:p>
            <a:pPr marL="0" marR="0" indent="0" algn="just">
              <a:lnSpc>
                <a:spcPct val="107000"/>
              </a:lnSpc>
              <a:spcBef>
                <a:spcPts val="0"/>
              </a:spcBef>
              <a:spcAft>
                <a:spcPts val="800"/>
              </a:spcAft>
              <a:buNone/>
            </a:pPr>
            <a:r>
              <a:rPr lang="en-US" sz="1100" dirty="0">
                <a:solidFill>
                  <a:schemeClr val="tx1"/>
                </a:solidFill>
                <a:effectLst/>
                <a:ea typeface="Calibri" panose="020F0502020204030204" pitchFamily="34" charset="0"/>
              </a:rPr>
              <a:t>Please visit </a:t>
            </a:r>
            <a:r>
              <a:rPr lang="en-US" sz="1100" u="sng" dirty="0">
                <a:solidFill>
                  <a:schemeClr val="tx1"/>
                </a:solidFill>
                <a:effectLst/>
                <a:ea typeface="Calibri" panose="020F0502020204030204" pitchFamily="34" charset="0"/>
                <a:hlinkClick r:id="rId2">
                  <a:extLst>
                    <a:ext uri="{A12FA001-AC4F-418D-AE19-62706E023703}">
                      <ahyp:hlinkClr xmlns:ahyp="http://schemas.microsoft.com/office/drawing/2018/hyperlinkcolor" val="tx"/>
                    </a:ext>
                  </a:extLst>
                </a:hlinkClick>
              </a:rPr>
              <a:t>www.pcsbd.net/disclosures</a:t>
            </a:r>
            <a:r>
              <a:rPr lang="en-US" sz="1100" dirty="0">
                <a:solidFill>
                  <a:schemeClr val="tx1"/>
                </a:solidFill>
                <a:effectLst/>
                <a:ea typeface="Calibri" panose="020F0502020204030204" pitchFamily="34" charset="0"/>
              </a:rPr>
              <a:t> for other important disclosures. Private Client Services is an SEC Registered Investment Advisor doing business as PCS Advisors. For information about Fiducient Advisors please visit </a:t>
            </a:r>
            <a:r>
              <a:rPr lang="en-US" sz="1100" u="sng" dirty="0">
                <a:solidFill>
                  <a:schemeClr val="tx1"/>
                </a:solidFill>
                <a:effectLst/>
                <a:ea typeface="Calibri" panose="020F0502020204030204" pitchFamily="34" charset="0"/>
                <a:hlinkClick r:id="rId3">
                  <a:extLst>
                    <a:ext uri="{A12FA001-AC4F-418D-AE19-62706E023703}">
                      <ahyp:hlinkClr xmlns:ahyp="http://schemas.microsoft.com/office/drawing/2018/hyperlinkcolor" val="tx"/>
                    </a:ext>
                  </a:extLst>
                </a:hlinkClick>
              </a:rPr>
              <a:t>www.fiducientadvisors.com</a:t>
            </a:r>
            <a:r>
              <a:rPr lang="en-US" sz="1100" dirty="0">
                <a:solidFill>
                  <a:schemeClr val="tx1"/>
                </a:solidFill>
                <a:effectLst/>
                <a:ea typeface="Calibri" panose="020F0502020204030204" pitchFamily="34" charset="0"/>
              </a:rPr>
              <a:t>.</a:t>
            </a:r>
          </a:p>
          <a:p>
            <a:endParaRPr lang="en-US" dirty="0"/>
          </a:p>
        </p:txBody>
      </p:sp>
      <p:sp>
        <p:nvSpPr>
          <p:cNvPr id="5" name="Slide Number Placeholder 4">
            <a:extLst>
              <a:ext uri="{FF2B5EF4-FFF2-40B4-BE49-F238E27FC236}">
                <a16:creationId xmlns:a16="http://schemas.microsoft.com/office/drawing/2014/main" id="{8A1E8C04-C572-EA12-4EAA-06C15DA57CAF}"/>
              </a:ext>
            </a:extLst>
          </p:cNvPr>
          <p:cNvSpPr>
            <a:spLocks noGrp="1"/>
          </p:cNvSpPr>
          <p:nvPr>
            <p:ph type="sldNum" sz="quarter" idx="4"/>
          </p:nvPr>
        </p:nvSpPr>
        <p:spPr/>
        <p:txBody>
          <a:bodyPr/>
          <a:lstStyle/>
          <a:p>
            <a:fld id="{E57A0B7C-FA6A-BC42-8139-60285044CFD9}" type="slidenum">
              <a:rPr lang="en-US" smtClean="0"/>
              <a:pPr/>
              <a:t>24</a:t>
            </a:fld>
            <a:endParaRPr lang="en-US" dirty="0"/>
          </a:p>
        </p:txBody>
      </p:sp>
    </p:spTree>
    <p:extLst>
      <p:ext uri="{BB962C8B-B14F-4D97-AF65-F5344CB8AC3E}">
        <p14:creationId xmlns:p14="http://schemas.microsoft.com/office/powerpoint/2010/main" val="338567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23D-F077-C847-8A9E-CF6BDEBA1576}"/>
              </a:ext>
            </a:extLst>
          </p:cNvPr>
          <p:cNvSpPr>
            <a:spLocks noGrp="1"/>
          </p:cNvSpPr>
          <p:nvPr>
            <p:ph type="title"/>
          </p:nvPr>
        </p:nvSpPr>
        <p:spPr>
          <a:xfrm>
            <a:off x="342554" y="413811"/>
            <a:ext cx="8675370" cy="532958"/>
          </a:xfrm>
        </p:spPr>
        <p:txBody>
          <a:bodyPr/>
          <a:lstStyle/>
          <a:p>
            <a:r>
              <a:rPr lang="en-US" dirty="0"/>
              <a:t>Treasury Inflation Protected Securities (TIPS)</a:t>
            </a:r>
          </a:p>
        </p:txBody>
      </p:sp>
      <p:sp>
        <p:nvSpPr>
          <p:cNvPr id="8" name="Rectangle 7">
            <a:extLst>
              <a:ext uri="{FF2B5EF4-FFF2-40B4-BE49-F238E27FC236}">
                <a16:creationId xmlns:a16="http://schemas.microsoft.com/office/drawing/2014/main" id="{580EDF15-1D89-406E-A256-DB8A5EA3C00E}"/>
              </a:ext>
            </a:extLst>
          </p:cNvPr>
          <p:cNvSpPr/>
          <p:nvPr/>
        </p:nvSpPr>
        <p:spPr>
          <a:xfrm>
            <a:off x="255699" y="4858111"/>
            <a:ext cx="3760693"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Inflation Protection</a:t>
            </a:r>
            <a:r>
              <a:rPr lang="en-US" sz="1100" dirty="0">
                <a:solidFill>
                  <a:srgbClr val="002855"/>
                </a:solidFill>
                <a:latin typeface="Arial" panose="020B0604020202020204" pitchFamily="34" charset="0"/>
                <a:cs typeface="Arial" panose="020B0604020202020204" pitchFamily="34" charset="0"/>
              </a:rPr>
              <a:t>: Provides a stated return above inflation (if security is held to maturity). Protects against unanticipated inflation.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 Quality: </a:t>
            </a:r>
            <a:r>
              <a:rPr lang="en-US" sz="1100" dirty="0">
                <a:solidFill>
                  <a:srgbClr val="002855"/>
                </a:solidFill>
                <a:latin typeface="Arial" panose="020B0604020202020204" pitchFamily="34" charset="0"/>
                <a:cs typeface="Arial" panose="020B0604020202020204" pitchFamily="34" charset="0"/>
              </a:rPr>
              <a:t>Issued and backed by U.S. Treasury.</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a:t>
            </a:r>
            <a:r>
              <a:rPr lang="en-US" sz="1100" b="1" dirty="0">
                <a:solidFill>
                  <a:srgbClr val="002855"/>
                </a:solidFill>
                <a:latin typeface="Arial" panose="020B0604020202020204" pitchFamily="34" charset="0"/>
                <a:cs typeface="Arial" panose="020B0604020202020204" pitchFamily="34" charset="0"/>
              </a:rPr>
              <a:t>: </a:t>
            </a:r>
            <a:r>
              <a:rPr lang="en-US" sz="1100" dirty="0">
                <a:solidFill>
                  <a:srgbClr val="002855"/>
                </a:solidFill>
                <a:latin typeface="Arial" panose="020B0604020202020204" pitchFamily="34" charset="0"/>
                <a:cs typeface="Arial" panose="020B0604020202020204" pitchFamily="34" charset="0"/>
              </a:rPr>
              <a:t>Near zero historical correlation to equity markets and (relatively) low correlation to other fixed income asset classes.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Deflation floor</a:t>
            </a:r>
            <a:r>
              <a:rPr lang="en-US" sz="1100" dirty="0">
                <a:solidFill>
                  <a:srgbClr val="002855"/>
                </a:solidFill>
                <a:latin typeface="Arial" panose="020B0604020202020204" pitchFamily="34" charset="0"/>
                <a:cs typeface="Arial" panose="020B0604020202020204" pitchFamily="34" charset="0"/>
              </a:rPr>
              <a:t>: At maturity, TIPS will be redeemed by U.S. Treasury at the greater of the inflation-adjusted principal or par amount at issuance. </a:t>
            </a:r>
          </a:p>
        </p:txBody>
      </p:sp>
      <p:sp>
        <p:nvSpPr>
          <p:cNvPr id="9" name="Rectangle 8">
            <a:extLst>
              <a:ext uri="{FF2B5EF4-FFF2-40B4-BE49-F238E27FC236}">
                <a16:creationId xmlns:a16="http://schemas.microsoft.com/office/drawing/2014/main" id="{4BAE30DC-448D-4A9E-9C7D-DC7827465496}"/>
              </a:ext>
            </a:extLst>
          </p:cNvPr>
          <p:cNvSpPr/>
          <p:nvPr/>
        </p:nvSpPr>
        <p:spPr>
          <a:xfrm>
            <a:off x="4109998" y="4828267"/>
            <a:ext cx="3840480"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Interest Rate Risk: </a:t>
            </a:r>
            <a:r>
              <a:rPr lang="en-US" sz="1100" dirty="0">
                <a:solidFill>
                  <a:srgbClr val="002855"/>
                </a:solidFill>
                <a:latin typeface="Arial" panose="020B0604020202020204" pitchFamily="34" charset="0"/>
                <a:cs typeface="Arial" panose="020B0604020202020204" pitchFamily="34" charset="0"/>
              </a:rPr>
              <a:t>Subject to (real) interest rate risk. Real interest rates rise (fall) when nominal interest rates rise (fall) more than implied inflation expectations.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Limited History</a:t>
            </a:r>
            <a:r>
              <a:rPr lang="en-US" sz="1100" b="1" dirty="0">
                <a:solidFill>
                  <a:srgbClr val="002855"/>
                </a:solidFill>
                <a:latin typeface="Arial" panose="020B0604020202020204" pitchFamily="34" charset="0"/>
                <a:cs typeface="Arial" panose="020B0604020202020204" pitchFamily="34" charset="0"/>
              </a:rPr>
              <a:t>: </a:t>
            </a:r>
            <a:r>
              <a:rPr lang="en-US" sz="1100" dirty="0">
                <a:solidFill>
                  <a:srgbClr val="002855"/>
                </a:solidFill>
                <a:latin typeface="Arial" panose="020B0604020202020204" pitchFamily="34" charset="0"/>
                <a:cs typeface="Arial" panose="020B0604020202020204" pitchFamily="34" charset="0"/>
              </a:rPr>
              <a:t>First introduced to the U.S. markets in 1997.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Liquidity</a:t>
            </a:r>
            <a:r>
              <a:rPr lang="en-US" sz="1100" b="1" dirty="0">
                <a:solidFill>
                  <a:srgbClr val="002855"/>
                </a:solidFill>
                <a:latin typeface="Arial" panose="020B0604020202020204" pitchFamily="34" charset="0"/>
                <a:cs typeface="Arial" panose="020B0604020202020204" pitchFamily="34" charset="0"/>
              </a:rPr>
              <a:t>: </a:t>
            </a:r>
            <a:r>
              <a:rPr lang="en-US" sz="1100" dirty="0">
                <a:solidFill>
                  <a:srgbClr val="002855"/>
                </a:solidFill>
                <a:latin typeface="Arial" panose="020B0604020202020204" pitchFamily="34" charset="0"/>
                <a:cs typeface="Arial" panose="020B0604020202020204" pitchFamily="34" charset="0"/>
              </a:rPr>
              <a:t>Less supply and more thinly traded than the nominal U.S. Treasury counterpart.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a:t>
            </a:r>
            <a:r>
              <a:rPr lang="en-US" sz="1100" b="1" dirty="0">
                <a:solidFill>
                  <a:srgbClr val="002855"/>
                </a:solidFill>
                <a:latin typeface="Arial" panose="020B0604020202020204" pitchFamily="34" charset="0"/>
                <a:cs typeface="Arial" panose="020B0604020202020204" pitchFamily="34" charset="0"/>
              </a:rPr>
              <a:t>: </a:t>
            </a:r>
            <a:r>
              <a:rPr lang="en-US" sz="1100" dirty="0">
                <a:solidFill>
                  <a:srgbClr val="002855"/>
                </a:solidFill>
                <a:latin typeface="Arial" panose="020B0604020202020204" pitchFamily="34" charset="0"/>
                <a:cs typeface="Arial" panose="020B0604020202020204" pitchFamily="34" charset="0"/>
              </a:rPr>
              <a:t>Due to longer maturity and duration, the TIPS index has a higher volatility than U.S. nominal bond index (Barclays Aggregate U.S. Bond Index). </a:t>
            </a:r>
          </a:p>
        </p:txBody>
      </p:sp>
      <p:sp>
        <p:nvSpPr>
          <p:cNvPr id="10" name="object 45">
            <a:extLst>
              <a:ext uri="{FF2B5EF4-FFF2-40B4-BE49-F238E27FC236}">
                <a16:creationId xmlns:a16="http://schemas.microsoft.com/office/drawing/2014/main" id="{774B4CB7-2565-4BD9-BDB4-EF4744EBEFE8}"/>
              </a:ext>
            </a:extLst>
          </p:cNvPr>
          <p:cNvSpPr/>
          <p:nvPr/>
        </p:nvSpPr>
        <p:spPr>
          <a:xfrm>
            <a:off x="4084852" y="4858111"/>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3299B76-56F8-445C-8BDD-40F9E6002A1E}"/>
              </a:ext>
            </a:extLst>
          </p:cNvPr>
          <p:cNvSpPr/>
          <p:nvPr/>
        </p:nvSpPr>
        <p:spPr>
          <a:xfrm>
            <a:off x="8416784" y="4243215"/>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2" name="Shape 103">
            <a:extLst>
              <a:ext uri="{FF2B5EF4-FFF2-40B4-BE49-F238E27FC236}">
                <a16:creationId xmlns:a16="http://schemas.microsoft.com/office/drawing/2014/main" id="{13A6DF99-AE0F-424C-905B-66D915459421}"/>
              </a:ext>
            </a:extLst>
          </p:cNvPr>
          <p:cNvSpPr/>
          <p:nvPr/>
        </p:nvSpPr>
        <p:spPr>
          <a:xfrm>
            <a:off x="8416784" y="4652837"/>
            <a:ext cx="1463040" cy="914400"/>
          </a:xfrm>
          <a:prstGeom prst="rect">
            <a:avLst/>
          </a:prstGeom>
          <a:solidFill>
            <a:srgbClr val="002855"/>
          </a:solidFill>
          <a:ln w="12700" cap="flat">
            <a:noFill/>
            <a:miter lim="400000"/>
          </a:ln>
          <a:effectLst/>
        </p:spPr>
        <p:txBody>
          <a:bodyPr wrap="square" lIns="55880" tIns="55880" rIns="55880" bIns="55880" numCol="1" anchor="ctr">
            <a:noAutofit/>
          </a:bodyPr>
          <a:lstStyle/>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Bonds</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Foreign Bonds</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Commodities</a:t>
            </a:r>
            <a:endParaRPr sz="12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DA3F5B4-13EE-4185-BF88-225599CB57E8}"/>
              </a:ext>
            </a:extLst>
          </p:cNvPr>
          <p:cNvSpPr/>
          <p:nvPr/>
        </p:nvSpPr>
        <p:spPr>
          <a:xfrm>
            <a:off x="8416784" y="5575955"/>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4" name="Shape 103">
            <a:extLst>
              <a:ext uri="{FF2B5EF4-FFF2-40B4-BE49-F238E27FC236}">
                <a16:creationId xmlns:a16="http://schemas.microsoft.com/office/drawing/2014/main" id="{4C5A8CAF-86F1-4A68-89A2-60A36BD30063}"/>
              </a:ext>
            </a:extLst>
          </p:cNvPr>
          <p:cNvSpPr/>
          <p:nvPr/>
        </p:nvSpPr>
        <p:spPr>
          <a:xfrm>
            <a:off x="8416784" y="6035947"/>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Large Cap</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Small Cap</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All Cap</a:t>
            </a:r>
          </a:p>
        </p:txBody>
      </p:sp>
      <p:sp>
        <p:nvSpPr>
          <p:cNvPr id="15" name="Rectangle 14">
            <a:extLst>
              <a:ext uri="{FF2B5EF4-FFF2-40B4-BE49-F238E27FC236}">
                <a16:creationId xmlns:a16="http://schemas.microsoft.com/office/drawing/2014/main" id="{3E4322BA-D2E9-4964-A64C-15D322D28EF0}"/>
              </a:ext>
            </a:extLst>
          </p:cNvPr>
          <p:cNvSpPr/>
          <p:nvPr/>
        </p:nvSpPr>
        <p:spPr>
          <a:xfrm>
            <a:off x="342554" y="1072037"/>
            <a:ext cx="9448351" cy="646331"/>
          </a:xfrm>
          <a:prstGeom prst="rect">
            <a:avLst/>
          </a:prstGeom>
        </p:spPr>
        <p:txBody>
          <a:bodyPr wrap="square">
            <a:spAutoFit/>
          </a:bodyPr>
          <a:lstStyle/>
          <a:p>
            <a:r>
              <a:rPr lang="en-US" sz="1160" i="1" dirty="0">
                <a:solidFill>
                  <a:srgbClr val="002855"/>
                </a:solidFill>
                <a:latin typeface="Arial" panose="020B0604020202020204" pitchFamily="34" charset="0"/>
                <a:cs typeface="Arial" panose="020B0604020202020204" pitchFamily="34" charset="0"/>
              </a:rPr>
              <a:t>TIPS are inflation-indexed securities issued by the U.S. Treasury in 5-year, 10-year and 20-year maturities. The principal value of the securities increase (or decrease) with the CPI (or the Consumer Price Index). The coupon rates are issued with fixed percentage rates, but the securities generate varying levels of income when the rates are multiplied by the inflation-adjusted principal. </a:t>
            </a:r>
          </a:p>
        </p:txBody>
      </p:sp>
      <p:sp>
        <p:nvSpPr>
          <p:cNvPr id="16" name="Rectangle 15">
            <a:extLst>
              <a:ext uri="{FF2B5EF4-FFF2-40B4-BE49-F238E27FC236}">
                <a16:creationId xmlns:a16="http://schemas.microsoft.com/office/drawing/2014/main" id="{48833DB3-CF46-4FF8-9B2D-0848C325EC8E}"/>
              </a:ext>
            </a:extLst>
          </p:cNvPr>
          <p:cNvSpPr/>
          <p:nvPr/>
        </p:nvSpPr>
        <p:spPr>
          <a:xfrm>
            <a:off x="842143" y="2073104"/>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17" name="Group 16">
            <a:extLst>
              <a:ext uri="{FF2B5EF4-FFF2-40B4-BE49-F238E27FC236}">
                <a16:creationId xmlns:a16="http://schemas.microsoft.com/office/drawing/2014/main" id="{2D4C1FF3-A7E7-4EC0-ACF1-0CED85265B1F}"/>
              </a:ext>
            </a:extLst>
          </p:cNvPr>
          <p:cNvGrpSpPr/>
          <p:nvPr/>
        </p:nvGrpSpPr>
        <p:grpSpPr>
          <a:xfrm>
            <a:off x="906646" y="2589364"/>
            <a:ext cx="1935336" cy="1303091"/>
            <a:chOff x="842143" y="2938300"/>
            <a:chExt cx="1935336" cy="1303091"/>
          </a:xfrm>
        </p:grpSpPr>
        <p:sp>
          <p:nvSpPr>
            <p:cNvPr id="18" name="Rectangle 17">
              <a:extLst>
                <a:ext uri="{FF2B5EF4-FFF2-40B4-BE49-F238E27FC236}">
                  <a16:creationId xmlns:a16="http://schemas.microsoft.com/office/drawing/2014/main" id="{F537E6B8-156E-488A-BFCC-2CA2AA771427}"/>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19" name="Rectangle 18">
              <a:extLst>
                <a:ext uri="{FF2B5EF4-FFF2-40B4-BE49-F238E27FC236}">
                  <a16:creationId xmlns:a16="http://schemas.microsoft.com/office/drawing/2014/main" id="{EBB8BA5A-BB63-4624-9ED1-A8A359D064F5}"/>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0" name="Oval 12">
              <a:extLst>
                <a:ext uri="{FF2B5EF4-FFF2-40B4-BE49-F238E27FC236}">
                  <a16:creationId xmlns:a16="http://schemas.microsoft.com/office/drawing/2014/main" id="{0A54ACC0-84AF-4910-BF6F-BB0BF85AC051}"/>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1" name="Oval 12">
              <a:extLst>
                <a:ext uri="{FF2B5EF4-FFF2-40B4-BE49-F238E27FC236}">
                  <a16:creationId xmlns:a16="http://schemas.microsoft.com/office/drawing/2014/main" id="{607CA633-AF80-48D4-8318-C0F95A0A727A}"/>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2" name="Object 21">
            <a:extLst>
              <a:ext uri="{FF2B5EF4-FFF2-40B4-BE49-F238E27FC236}">
                <a16:creationId xmlns:a16="http://schemas.microsoft.com/office/drawing/2014/main" id="{2A8707D5-644C-4C23-80CA-51557EE19FA6}"/>
              </a:ext>
            </a:extLst>
          </p:cNvPr>
          <p:cNvGraphicFramePr>
            <a:graphicFrameLocks noChangeAspect="1"/>
          </p:cNvGraphicFramePr>
          <p:nvPr>
            <p:extLst>
              <p:ext uri="{D42A27DB-BD31-4B8C-83A1-F6EECF244321}">
                <p14:modId xmlns:p14="http://schemas.microsoft.com/office/powerpoint/2010/main" val="2754206659"/>
              </p:ext>
            </p:extLst>
          </p:nvPr>
        </p:nvGraphicFramePr>
        <p:xfrm>
          <a:off x="770966" y="3255516"/>
          <a:ext cx="2253128" cy="438150"/>
        </p:xfrm>
        <a:graphic>
          <a:graphicData uri="http://schemas.openxmlformats.org/presentationml/2006/ole">
            <mc:AlternateContent xmlns:mc="http://schemas.openxmlformats.org/markup-compatibility/2006">
              <mc:Choice xmlns:v="urn:schemas-microsoft-com:vml" Requires="v">
                <p:oleObj name="Macro-Enabled Worksheet" r:id="rId2" imgW="2371691" imgH="438097" progId="Excel.SheetMacroEnabled.12">
                  <p:link updateAutomatic="1"/>
                </p:oleObj>
              </mc:Choice>
              <mc:Fallback>
                <p:oleObj name="Macro-Enabled Worksheet" r:id="rId2" imgW="2371691" imgH="438097" progId="Excel.SheetMacroEnabled.12">
                  <p:link updateAutomatic="1"/>
                  <p:pic>
                    <p:nvPicPr>
                      <p:cNvPr id="14" name="Object 13">
                        <a:extLst>
                          <a:ext uri="{FF2B5EF4-FFF2-40B4-BE49-F238E27FC236}">
                            <a16:creationId xmlns:a16="http://schemas.microsoft.com/office/drawing/2014/main" id="{3F4FA0D3-3115-40B5-81A9-BBD783D38E0A}"/>
                          </a:ext>
                        </a:extLst>
                      </p:cNvPr>
                      <p:cNvPicPr/>
                      <p:nvPr/>
                    </p:nvPicPr>
                    <p:blipFill>
                      <a:blip r:embed="rId3"/>
                      <a:stretch>
                        <a:fillRect/>
                      </a:stretch>
                    </p:blipFill>
                    <p:spPr>
                      <a:xfrm>
                        <a:off x="770966" y="3255516"/>
                        <a:ext cx="2253128" cy="4381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E7EA470-18B8-4375-822C-9E20DB19C1C9}"/>
              </a:ext>
            </a:extLst>
          </p:cNvPr>
          <p:cNvGraphicFramePr>
            <a:graphicFrameLocks noChangeAspect="1"/>
          </p:cNvGraphicFramePr>
          <p:nvPr>
            <p:extLst>
              <p:ext uri="{D42A27DB-BD31-4B8C-83A1-F6EECF244321}">
                <p14:modId xmlns:p14="http://schemas.microsoft.com/office/powerpoint/2010/main" val="2846510564"/>
              </p:ext>
            </p:extLst>
          </p:nvPr>
        </p:nvGraphicFramePr>
        <p:xfrm>
          <a:off x="3889338" y="2069195"/>
          <a:ext cx="5619750" cy="1733550"/>
        </p:xfrm>
        <a:graphic>
          <a:graphicData uri="http://schemas.openxmlformats.org/presentationml/2006/ole">
            <mc:AlternateContent xmlns:mc="http://schemas.openxmlformats.org/markup-compatibility/2006">
              <mc:Choice xmlns:v="urn:schemas-microsoft-com:vml" Requires="v">
                <p:oleObj name="Macro-Enabled Worksheet" r:id="rId4" imgW="5619698" imgH="1733683" progId="Excel.SheetMacroEnabled.12">
                  <p:link updateAutomatic="1"/>
                </p:oleObj>
              </mc:Choice>
              <mc:Fallback>
                <p:oleObj name="Macro-Enabled Worksheet" r:id="rId4" imgW="5619698" imgH="1733683" progId="Excel.SheetMacroEnabled.12">
                  <p:link updateAutomatic="1"/>
                  <p:pic>
                    <p:nvPicPr>
                      <p:cNvPr id="15" name="Object 14">
                        <a:extLst>
                          <a:ext uri="{FF2B5EF4-FFF2-40B4-BE49-F238E27FC236}">
                            <a16:creationId xmlns:a16="http://schemas.microsoft.com/office/drawing/2014/main" id="{D760749D-72C5-458F-B785-A031B1D88EAE}"/>
                          </a:ext>
                        </a:extLst>
                      </p:cNvPr>
                      <p:cNvPicPr/>
                      <p:nvPr/>
                    </p:nvPicPr>
                    <p:blipFill>
                      <a:blip r:embed="rId5"/>
                      <a:stretch>
                        <a:fillRect/>
                      </a:stretch>
                    </p:blipFill>
                    <p:spPr>
                      <a:xfrm>
                        <a:off x="3889338" y="2069195"/>
                        <a:ext cx="5619750" cy="173355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5476220D-21B3-15DB-D586-76B824BA9CD8}"/>
              </a:ext>
            </a:extLst>
          </p:cNvPr>
          <p:cNvSpPr txBox="1"/>
          <p:nvPr/>
        </p:nvSpPr>
        <p:spPr>
          <a:xfrm>
            <a:off x="82179" y="7260217"/>
            <a:ext cx="9714758" cy="338554"/>
          </a:xfrm>
          <a:prstGeom prst="rect">
            <a:avLst/>
          </a:prstGeom>
          <a:noFill/>
        </p:spPr>
        <p:txBody>
          <a:bodyPr wrap="square" rtlCol="0">
            <a:spAutoFit/>
          </a:body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Fiducient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21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23D-F077-C847-8A9E-CF6BDEBA1576}"/>
              </a:ext>
            </a:extLst>
          </p:cNvPr>
          <p:cNvSpPr>
            <a:spLocks noGrp="1"/>
          </p:cNvSpPr>
          <p:nvPr>
            <p:ph type="title"/>
          </p:nvPr>
        </p:nvSpPr>
        <p:spPr>
          <a:xfrm>
            <a:off x="342554" y="413811"/>
            <a:ext cx="8675370" cy="532958"/>
          </a:xfrm>
        </p:spPr>
        <p:txBody>
          <a:bodyPr/>
          <a:lstStyle/>
          <a:p>
            <a:r>
              <a:rPr lang="en-US" dirty="0"/>
              <a:t>Municipal Bonds</a:t>
            </a:r>
          </a:p>
        </p:txBody>
      </p:sp>
      <p:sp>
        <p:nvSpPr>
          <p:cNvPr id="6" name="Title 1">
            <a:extLst>
              <a:ext uri="{FF2B5EF4-FFF2-40B4-BE49-F238E27FC236}">
                <a16:creationId xmlns:a16="http://schemas.microsoft.com/office/drawing/2014/main" id="{B2242825-706A-4128-B1D9-399BA8DC36D1}"/>
              </a:ext>
            </a:extLst>
          </p:cNvPr>
          <p:cNvSpPr txBox="1">
            <a:spLocks/>
          </p:cNvSpPr>
          <p:nvPr/>
        </p:nvSpPr>
        <p:spPr>
          <a:xfrm>
            <a:off x="512233" y="941431"/>
            <a:ext cx="8854651" cy="88369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a:lstStyle>
          <a:p>
            <a:endParaRPr lang="en-US" sz="2700" dirty="0">
              <a:solidFill>
                <a:srgbClr val="1F497D"/>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29FECCA-5420-424A-A99A-0E89C94615DF}"/>
              </a:ext>
            </a:extLst>
          </p:cNvPr>
          <p:cNvSpPr/>
          <p:nvPr/>
        </p:nvSpPr>
        <p:spPr>
          <a:xfrm>
            <a:off x="131723" y="4818805"/>
            <a:ext cx="3774598" cy="1785104"/>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Tax Advantaged Investments:</a:t>
            </a:r>
            <a:r>
              <a:rPr lang="en-US" sz="1100" dirty="0">
                <a:solidFill>
                  <a:srgbClr val="002855"/>
                </a:solidFill>
                <a:latin typeface="Arial" panose="020B0604020202020204" pitchFamily="34" charset="0"/>
                <a:cs typeface="Arial" panose="020B0604020202020204" pitchFamily="34" charset="0"/>
              </a:rPr>
              <a:t> Interest income from municipal bonds is generally exempt from federal income taxes. May be exempt from state and local income taxes as well. Leads to high demand amongst highest tax bracket investors.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 Quality</a:t>
            </a:r>
            <a:r>
              <a:rPr lang="en-US" sz="1100" dirty="0">
                <a:solidFill>
                  <a:srgbClr val="002855"/>
                </a:solidFill>
                <a:latin typeface="Arial" panose="020B0604020202020204" pitchFamily="34" charset="0"/>
                <a:cs typeface="Arial" panose="020B0604020202020204" pitchFamily="34" charset="0"/>
              </a:rPr>
              <a:t>: Investment grade with high credit ratings. Lower default risk and history of bankruptcy filings.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Insured:</a:t>
            </a:r>
            <a:r>
              <a:rPr lang="en-US" sz="1100" dirty="0">
                <a:solidFill>
                  <a:srgbClr val="002855"/>
                </a:solidFill>
                <a:latin typeface="Arial" panose="020B0604020202020204" pitchFamily="34" charset="0"/>
                <a:cs typeface="Arial" panose="020B0604020202020204" pitchFamily="34" charset="0"/>
              </a:rPr>
              <a:t> Some municipal bonds are insured by commercial insurance companies.</a:t>
            </a:r>
          </a:p>
        </p:txBody>
      </p:sp>
      <p:sp>
        <p:nvSpPr>
          <p:cNvPr id="9" name="Rectangle 8">
            <a:extLst>
              <a:ext uri="{FF2B5EF4-FFF2-40B4-BE49-F238E27FC236}">
                <a16:creationId xmlns:a16="http://schemas.microsoft.com/office/drawing/2014/main" id="{79DE7E65-F43D-4254-9CDA-1535A6D2F888}"/>
              </a:ext>
            </a:extLst>
          </p:cNvPr>
          <p:cNvSpPr/>
          <p:nvPr/>
        </p:nvSpPr>
        <p:spPr>
          <a:xfrm>
            <a:off x="4160289" y="4803429"/>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Interest Rate Risk</a:t>
            </a:r>
            <a:r>
              <a:rPr lang="en-US" sz="1100" dirty="0">
                <a:solidFill>
                  <a:srgbClr val="002855"/>
                </a:solidFill>
                <a:latin typeface="Arial" panose="020B0604020202020204" pitchFamily="34" charset="0"/>
                <a:cs typeface="Arial" panose="020B0604020202020204" pitchFamily="34" charset="0"/>
              </a:rPr>
              <a:t>: Bond prices fall in a rising interest rate (and/or inflationary) environment.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Call Risk</a:t>
            </a:r>
            <a:r>
              <a:rPr lang="en-US" sz="1100" dirty="0">
                <a:solidFill>
                  <a:srgbClr val="002855"/>
                </a:solidFill>
                <a:latin typeface="Arial" panose="020B0604020202020204" pitchFamily="34" charset="0"/>
                <a:cs typeface="Arial" panose="020B0604020202020204" pitchFamily="34" charset="0"/>
              </a:rPr>
              <a:t>: Carry provisions that allow the issuer to call or redeem the bond prior to the actual maturity date.</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Revenue sources risk</a:t>
            </a:r>
            <a:r>
              <a:rPr lang="en-US" sz="1100" dirty="0">
                <a:solidFill>
                  <a:srgbClr val="002855"/>
                </a:solidFill>
                <a:latin typeface="Arial" panose="020B0604020202020204" pitchFamily="34" charset="0"/>
                <a:cs typeface="Arial" panose="020B0604020202020204" pitchFamily="34" charset="0"/>
              </a:rPr>
              <a:t>: With revenue bonds, the interest and principal are dependent on the revenues from taxes, facility users, and economic health of issuer or region.</a:t>
            </a:r>
          </a:p>
        </p:txBody>
      </p:sp>
      <p:sp>
        <p:nvSpPr>
          <p:cNvPr id="10" name="object 45">
            <a:extLst>
              <a:ext uri="{FF2B5EF4-FFF2-40B4-BE49-F238E27FC236}">
                <a16:creationId xmlns:a16="http://schemas.microsoft.com/office/drawing/2014/main" id="{F09D0FFA-6759-4B80-84F2-A50A92244819}"/>
              </a:ext>
            </a:extLst>
          </p:cNvPr>
          <p:cNvSpPr/>
          <p:nvPr/>
        </p:nvSpPr>
        <p:spPr>
          <a:xfrm>
            <a:off x="4047366" y="4728334"/>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FA8E3CE-687F-4A04-87FD-EE386670B905}"/>
              </a:ext>
            </a:extLst>
          </p:cNvPr>
          <p:cNvSpPr/>
          <p:nvPr/>
        </p:nvSpPr>
        <p:spPr>
          <a:xfrm>
            <a:off x="8399720" y="4243215"/>
            <a:ext cx="145543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2" name="Shape 103">
            <a:extLst>
              <a:ext uri="{FF2B5EF4-FFF2-40B4-BE49-F238E27FC236}">
                <a16:creationId xmlns:a16="http://schemas.microsoft.com/office/drawing/2014/main" id="{EED30AD6-7B42-4092-ACD8-9ECD1255882C}"/>
              </a:ext>
            </a:extLst>
          </p:cNvPr>
          <p:cNvSpPr/>
          <p:nvPr/>
        </p:nvSpPr>
        <p:spPr>
          <a:xfrm>
            <a:off x="8383443" y="4660927"/>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p:txBody>
      </p:sp>
      <p:sp>
        <p:nvSpPr>
          <p:cNvPr id="13" name="Rectangle 12">
            <a:extLst>
              <a:ext uri="{FF2B5EF4-FFF2-40B4-BE49-F238E27FC236}">
                <a16:creationId xmlns:a16="http://schemas.microsoft.com/office/drawing/2014/main" id="{96B70A7E-ED87-4C72-9476-2228A18E534B}"/>
              </a:ext>
            </a:extLst>
          </p:cNvPr>
          <p:cNvSpPr/>
          <p:nvPr/>
        </p:nvSpPr>
        <p:spPr>
          <a:xfrm>
            <a:off x="8383442" y="5574128"/>
            <a:ext cx="1471713"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4" name="Shape 103">
            <a:extLst>
              <a:ext uri="{FF2B5EF4-FFF2-40B4-BE49-F238E27FC236}">
                <a16:creationId xmlns:a16="http://schemas.microsoft.com/office/drawing/2014/main" id="{5D370B33-1766-447A-87A2-404AB0231E87}"/>
              </a:ext>
            </a:extLst>
          </p:cNvPr>
          <p:cNvSpPr/>
          <p:nvPr/>
        </p:nvSpPr>
        <p:spPr>
          <a:xfrm>
            <a:off x="8383443" y="6035793"/>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International Equity</a:t>
            </a:r>
          </a:p>
        </p:txBody>
      </p:sp>
      <p:sp>
        <p:nvSpPr>
          <p:cNvPr id="15" name="Rectangle 14">
            <a:extLst>
              <a:ext uri="{FF2B5EF4-FFF2-40B4-BE49-F238E27FC236}">
                <a16:creationId xmlns:a16="http://schemas.microsoft.com/office/drawing/2014/main" id="{8F6C2914-9718-4F00-B145-0D71A809CFE3}"/>
              </a:ext>
            </a:extLst>
          </p:cNvPr>
          <p:cNvSpPr/>
          <p:nvPr/>
        </p:nvSpPr>
        <p:spPr>
          <a:xfrm>
            <a:off x="342554" y="1035605"/>
            <a:ext cx="9576122" cy="447815"/>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Municipal bonds are issued by state or local governments, government related entities and nonprofit organizations (public hospitals, schools, etc.). </a:t>
            </a:r>
          </a:p>
        </p:txBody>
      </p:sp>
      <p:sp>
        <p:nvSpPr>
          <p:cNvPr id="16" name="Rectangle 15">
            <a:extLst>
              <a:ext uri="{FF2B5EF4-FFF2-40B4-BE49-F238E27FC236}">
                <a16:creationId xmlns:a16="http://schemas.microsoft.com/office/drawing/2014/main" id="{FC9DC392-645A-4786-84B4-3490C91F96D4}"/>
              </a:ext>
            </a:extLst>
          </p:cNvPr>
          <p:cNvSpPr/>
          <p:nvPr/>
        </p:nvSpPr>
        <p:spPr>
          <a:xfrm>
            <a:off x="842143" y="1926717"/>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17" name="Group 16">
            <a:extLst>
              <a:ext uri="{FF2B5EF4-FFF2-40B4-BE49-F238E27FC236}">
                <a16:creationId xmlns:a16="http://schemas.microsoft.com/office/drawing/2014/main" id="{E630034D-8653-45BD-AC3E-49C36EB19734}"/>
              </a:ext>
            </a:extLst>
          </p:cNvPr>
          <p:cNvGrpSpPr/>
          <p:nvPr/>
        </p:nvGrpSpPr>
        <p:grpSpPr>
          <a:xfrm>
            <a:off x="906646" y="2348953"/>
            <a:ext cx="1947288" cy="1303091"/>
            <a:chOff x="842143" y="2938300"/>
            <a:chExt cx="1947288" cy="1303091"/>
          </a:xfrm>
        </p:grpSpPr>
        <p:sp>
          <p:nvSpPr>
            <p:cNvPr id="18" name="Rectangle 17">
              <a:extLst>
                <a:ext uri="{FF2B5EF4-FFF2-40B4-BE49-F238E27FC236}">
                  <a16:creationId xmlns:a16="http://schemas.microsoft.com/office/drawing/2014/main" id="{E033B1FA-C983-4CED-8F37-110813FC88D0}"/>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19" name="Rectangle 18">
              <a:extLst>
                <a:ext uri="{FF2B5EF4-FFF2-40B4-BE49-F238E27FC236}">
                  <a16:creationId xmlns:a16="http://schemas.microsoft.com/office/drawing/2014/main" id="{4953DBA2-A93A-4508-A28D-D1176AB664AA}"/>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0" name="Oval 12">
              <a:extLst>
                <a:ext uri="{FF2B5EF4-FFF2-40B4-BE49-F238E27FC236}">
                  <a16:creationId xmlns:a16="http://schemas.microsoft.com/office/drawing/2014/main" id="{5288EDE8-8028-4D6C-BFF5-0CCEA0C78F2F}"/>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1" name="Oval 12">
              <a:extLst>
                <a:ext uri="{FF2B5EF4-FFF2-40B4-BE49-F238E27FC236}">
                  <a16:creationId xmlns:a16="http://schemas.microsoft.com/office/drawing/2014/main" id="{F92E3148-B74A-4496-B13F-F891F7C89622}"/>
                </a:ext>
              </a:extLst>
            </p:cNvPr>
            <p:cNvSpPr>
              <a:spLocks/>
            </p:cNvSpPr>
            <p:nvPr/>
          </p:nvSpPr>
          <p:spPr bwMode="auto">
            <a:xfrm>
              <a:off x="1966471"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2" name="Object 21">
            <a:extLst>
              <a:ext uri="{FF2B5EF4-FFF2-40B4-BE49-F238E27FC236}">
                <a16:creationId xmlns:a16="http://schemas.microsoft.com/office/drawing/2014/main" id="{07B89155-FD32-4991-9EBC-B7E0203B1EAF}"/>
              </a:ext>
            </a:extLst>
          </p:cNvPr>
          <p:cNvGraphicFramePr>
            <a:graphicFrameLocks noChangeAspect="1"/>
          </p:cNvGraphicFramePr>
          <p:nvPr>
            <p:extLst>
              <p:ext uri="{D42A27DB-BD31-4B8C-83A1-F6EECF244321}">
                <p14:modId xmlns:p14="http://schemas.microsoft.com/office/powerpoint/2010/main" val="4279335054"/>
              </p:ext>
            </p:extLst>
          </p:nvPr>
        </p:nvGraphicFramePr>
        <p:xfrm>
          <a:off x="3906321" y="1953232"/>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3" name="Object 2">
                        <a:extLst>
                          <a:ext uri="{FF2B5EF4-FFF2-40B4-BE49-F238E27FC236}">
                            <a16:creationId xmlns:a16="http://schemas.microsoft.com/office/drawing/2014/main" id="{0739E484-FBB4-4D1B-9749-D99F37319EB6}"/>
                          </a:ext>
                        </a:extLst>
                      </p:cNvPr>
                      <p:cNvPicPr/>
                      <p:nvPr/>
                    </p:nvPicPr>
                    <p:blipFill>
                      <a:blip r:embed="rId3"/>
                      <a:stretch>
                        <a:fillRect/>
                      </a:stretch>
                    </p:blipFill>
                    <p:spPr>
                      <a:xfrm>
                        <a:off x="3906321" y="1953232"/>
                        <a:ext cx="5619750" cy="17335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91FC87C6-66A3-4A18-A187-DF27DF733C95}"/>
              </a:ext>
            </a:extLst>
          </p:cNvPr>
          <p:cNvGraphicFramePr>
            <a:graphicFrameLocks noChangeAspect="1"/>
          </p:cNvGraphicFramePr>
          <p:nvPr>
            <p:extLst>
              <p:ext uri="{D42A27DB-BD31-4B8C-83A1-F6EECF244321}">
                <p14:modId xmlns:p14="http://schemas.microsoft.com/office/powerpoint/2010/main" val="624430637"/>
              </p:ext>
            </p:extLst>
          </p:nvPr>
        </p:nvGraphicFramePr>
        <p:xfrm>
          <a:off x="764988" y="3034270"/>
          <a:ext cx="2295188"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6" name="Object 5">
                        <a:extLst>
                          <a:ext uri="{FF2B5EF4-FFF2-40B4-BE49-F238E27FC236}">
                            <a16:creationId xmlns:a16="http://schemas.microsoft.com/office/drawing/2014/main" id="{92AC6482-542F-4A98-9919-7ECA24BEA1E1}"/>
                          </a:ext>
                        </a:extLst>
                      </p:cNvPr>
                      <p:cNvPicPr/>
                      <p:nvPr/>
                    </p:nvPicPr>
                    <p:blipFill>
                      <a:blip r:embed="rId5"/>
                      <a:stretch>
                        <a:fillRect/>
                      </a:stretch>
                    </p:blipFill>
                    <p:spPr>
                      <a:xfrm>
                        <a:off x="764988" y="3034270"/>
                        <a:ext cx="2295188" cy="43815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FE5C7271-E3D8-4034-DE2B-3A4EE8088007}"/>
              </a:ext>
            </a:extLst>
          </p:cNvPr>
          <p:cNvSpPr txBox="1"/>
          <p:nvPr/>
        </p:nvSpPr>
        <p:spPr>
          <a:xfrm>
            <a:off x="82179" y="7260217"/>
            <a:ext cx="9714758" cy="338554"/>
          </a:xfrm>
          <a:prstGeom prst="rect">
            <a:avLst/>
          </a:prstGeom>
          <a:noFill/>
        </p:spPr>
        <p:txBody>
          <a:bodyPr wrap="square" rtlCol="0">
            <a:spAutoFit/>
          </a:body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Fiducient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85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23D-F077-C847-8A9E-CF6BDEBA1576}"/>
              </a:ext>
            </a:extLst>
          </p:cNvPr>
          <p:cNvSpPr>
            <a:spLocks noGrp="1"/>
          </p:cNvSpPr>
          <p:nvPr>
            <p:ph type="title"/>
          </p:nvPr>
        </p:nvSpPr>
        <p:spPr>
          <a:xfrm>
            <a:off x="342554" y="413811"/>
            <a:ext cx="8675370" cy="532958"/>
          </a:xfrm>
        </p:spPr>
        <p:txBody>
          <a:bodyPr/>
          <a:lstStyle/>
          <a:p>
            <a:r>
              <a:rPr lang="en-US" dirty="0"/>
              <a:t>High Yield Municipal Bonds</a:t>
            </a:r>
          </a:p>
        </p:txBody>
      </p:sp>
      <p:sp>
        <p:nvSpPr>
          <p:cNvPr id="7" name="Rectangle 6">
            <a:extLst>
              <a:ext uri="{FF2B5EF4-FFF2-40B4-BE49-F238E27FC236}">
                <a16:creationId xmlns:a16="http://schemas.microsoft.com/office/drawing/2014/main" id="{8DC2BC3F-41FA-400C-94C1-FAB72E0F8D57}"/>
              </a:ext>
            </a:extLst>
          </p:cNvPr>
          <p:cNvSpPr/>
          <p:nvPr/>
        </p:nvSpPr>
        <p:spPr>
          <a:xfrm>
            <a:off x="221879" y="4780593"/>
            <a:ext cx="3840480" cy="2123658"/>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Tax Advantaged Investments:</a:t>
            </a:r>
            <a:r>
              <a:rPr lang="en-US" sz="1100" dirty="0">
                <a:solidFill>
                  <a:srgbClr val="002855"/>
                </a:solidFill>
                <a:latin typeface="Arial" panose="020B0604020202020204" pitchFamily="34" charset="0"/>
                <a:cs typeface="Arial" panose="020B0604020202020204" pitchFamily="34" charset="0"/>
              </a:rPr>
              <a:t> Interest income from municipal bonds is generally exempt from federal income taxes. May be exempt from state and local income taxes as well. Leads to high demand amongst highest tax bracket investors.</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Less Default Risk</a:t>
            </a:r>
            <a:r>
              <a:rPr lang="en-US" sz="1100" dirty="0">
                <a:solidFill>
                  <a:srgbClr val="002855"/>
                </a:solidFill>
                <a:latin typeface="Arial" panose="020B0604020202020204" pitchFamily="34" charset="0"/>
                <a:cs typeface="Arial" panose="020B0604020202020204" pitchFamily="34" charset="0"/>
              </a:rPr>
              <a:t>: High yield municipal issuers have exhibited about a quarter of the default risk relative to high yield corporate issuers.</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After-Tax Yield:</a:t>
            </a:r>
            <a:r>
              <a:rPr lang="en-US" sz="1100" dirty="0">
                <a:solidFill>
                  <a:srgbClr val="002855"/>
                </a:solidFill>
                <a:latin typeface="Arial" panose="020B0604020202020204" pitchFamily="34" charset="0"/>
                <a:cs typeface="Arial" panose="020B0604020202020204" pitchFamily="34" charset="0"/>
              </a:rPr>
              <a:t> The asset class maintains a comparable after-tax yield advantage relative to the corporate market. </a:t>
            </a:r>
          </a:p>
        </p:txBody>
      </p:sp>
      <p:sp>
        <p:nvSpPr>
          <p:cNvPr id="9" name="Rectangle 8">
            <a:extLst>
              <a:ext uri="{FF2B5EF4-FFF2-40B4-BE49-F238E27FC236}">
                <a16:creationId xmlns:a16="http://schemas.microsoft.com/office/drawing/2014/main" id="{F475940E-A41D-4BFB-9183-CBA2064A3D09}"/>
              </a:ext>
            </a:extLst>
          </p:cNvPr>
          <p:cNvSpPr/>
          <p:nvPr/>
        </p:nvSpPr>
        <p:spPr>
          <a:xfrm>
            <a:off x="4119615" y="4780593"/>
            <a:ext cx="4032711"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Interest Rate Risk</a:t>
            </a:r>
            <a:r>
              <a:rPr lang="en-US" sz="1100" dirty="0">
                <a:solidFill>
                  <a:srgbClr val="002855"/>
                </a:solidFill>
                <a:latin typeface="Arial" panose="020B0604020202020204" pitchFamily="34" charset="0"/>
                <a:cs typeface="Arial" panose="020B0604020202020204" pitchFamily="34" charset="0"/>
              </a:rPr>
              <a:t>: Bond prices fall in a rising interest rate (and/or inflationary) environment. </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Revenue sources risk</a:t>
            </a:r>
            <a:r>
              <a:rPr lang="en-US" sz="1100" dirty="0">
                <a:solidFill>
                  <a:srgbClr val="002855"/>
                </a:solidFill>
                <a:latin typeface="Arial" panose="020B0604020202020204" pitchFamily="34" charset="0"/>
                <a:cs typeface="Arial" panose="020B0604020202020204" pitchFamily="34" charset="0"/>
              </a:rPr>
              <a:t>: With revenue bonds, the interest and principal are dependent on the revenues from taxes, facility users, and economic health of issuer or region.</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Market Fragmentation</a:t>
            </a:r>
            <a:r>
              <a:rPr lang="en-US" sz="1100" dirty="0">
                <a:solidFill>
                  <a:srgbClr val="002855"/>
                </a:solidFill>
                <a:latin typeface="Arial" panose="020B0604020202020204" pitchFamily="34" charset="0"/>
                <a:cs typeface="Arial" panose="020B0604020202020204" pitchFamily="34" charset="0"/>
              </a:rPr>
              <a:t>: Because the market is smaller and less efficient, bond prices may be more susceptible to adverse market movements and investor flows. </a:t>
            </a:r>
          </a:p>
        </p:txBody>
      </p:sp>
      <p:sp>
        <p:nvSpPr>
          <p:cNvPr id="10" name="Rectangle 9">
            <a:extLst>
              <a:ext uri="{FF2B5EF4-FFF2-40B4-BE49-F238E27FC236}">
                <a16:creationId xmlns:a16="http://schemas.microsoft.com/office/drawing/2014/main" id="{D99DA0A2-0515-4F5D-8127-8086361AC0AB}"/>
              </a:ext>
            </a:extLst>
          </p:cNvPr>
          <p:cNvSpPr/>
          <p:nvPr/>
        </p:nvSpPr>
        <p:spPr>
          <a:xfrm>
            <a:off x="8430808" y="4242862"/>
            <a:ext cx="1442649"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1" name="Shape 103">
            <a:extLst>
              <a:ext uri="{FF2B5EF4-FFF2-40B4-BE49-F238E27FC236}">
                <a16:creationId xmlns:a16="http://schemas.microsoft.com/office/drawing/2014/main" id="{6FE38FD8-5D67-4E44-B2A3-82884457E48E}"/>
              </a:ext>
            </a:extLst>
          </p:cNvPr>
          <p:cNvSpPr/>
          <p:nvPr/>
        </p:nvSpPr>
        <p:spPr>
          <a:xfrm>
            <a:off x="8431473" y="4710066"/>
            <a:ext cx="1463040" cy="914400"/>
          </a:xfrm>
          <a:prstGeom prst="rect">
            <a:avLst/>
          </a:prstGeom>
          <a:solidFill>
            <a:srgbClr val="002855"/>
          </a:solidFill>
          <a:ln w="12700" cap="flat">
            <a:noFill/>
            <a:miter lim="400000"/>
          </a:ln>
          <a:effectLst/>
        </p:spPr>
        <p:txBody>
          <a:bodyPr wrap="square" lIns="54237" tIns="54237" rIns="54237" bIns="54237"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HY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TIPS</a:t>
            </a:r>
          </a:p>
        </p:txBody>
      </p:sp>
      <p:sp>
        <p:nvSpPr>
          <p:cNvPr id="12" name="Rectangle 11">
            <a:extLst>
              <a:ext uri="{FF2B5EF4-FFF2-40B4-BE49-F238E27FC236}">
                <a16:creationId xmlns:a16="http://schemas.microsoft.com/office/drawing/2014/main" id="{3482D963-DFDF-4F37-846F-2BFC055B3F1D}"/>
              </a:ext>
            </a:extLst>
          </p:cNvPr>
          <p:cNvSpPr/>
          <p:nvPr/>
        </p:nvSpPr>
        <p:spPr>
          <a:xfrm>
            <a:off x="8430807" y="5624466"/>
            <a:ext cx="1442649"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3" name="Shape 103">
            <a:extLst>
              <a:ext uri="{FF2B5EF4-FFF2-40B4-BE49-F238E27FC236}">
                <a16:creationId xmlns:a16="http://schemas.microsoft.com/office/drawing/2014/main" id="{03443E35-AF94-4066-898C-38188137113A}"/>
              </a:ext>
            </a:extLst>
          </p:cNvPr>
          <p:cNvSpPr/>
          <p:nvPr/>
        </p:nvSpPr>
        <p:spPr>
          <a:xfrm>
            <a:off x="8431473" y="6060481"/>
            <a:ext cx="1463040" cy="914400"/>
          </a:xfrm>
          <a:prstGeom prst="rect">
            <a:avLst/>
          </a:prstGeom>
          <a:solidFill>
            <a:srgbClr val="00B2A8"/>
          </a:solidFill>
          <a:ln w="12700" cap="flat">
            <a:noFill/>
            <a:miter lim="400000"/>
          </a:ln>
          <a:effectLst/>
        </p:spPr>
        <p:txBody>
          <a:bodyPr wrap="square" lIns="54237" tIns="54237" rIns="54237" bIns="54237" numCol="1" anchor="ctr">
            <a:noAutofit/>
          </a:bodyPr>
          <a:lstStyle/>
          <a:p>
            <a:pPr algn="ct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EM Bonds</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458EC44-963D-42F5-9E0D-1FB3239C08DE}"/>
              </a:ext>
            </a:extLst>
          </p:cNvPr>
          <p:cNvSpPr/>
          <p:nvPr/>
        </p:nvSpPr>
        <p:spPr>
          <a:xfrm>
            <a:off x="364957" y="1069525"/>
            <a:ext cx="9474278" cy="627864"/>
          </a:xfrm>
          <a:prstGeom prst="rect">
            <a:avLst/>
          </a:prstGeom>
        </p:spPr>
        <p:txBody>
          <a:bodyPr wrap="square">
            <a:spAutoFit/>
          </a:bodyPr>
          <a:lstStyle/>
          <a:p>
            <a:r>
              <a:rPr lang="en-US" sz="1160" i="1" dirty="0">
                <a:solidFill>
                  <a:srgbClr val="002855"/>
                </a:solidFill>
                <a:latin typeface="Arial" panose="020B0604020202020204" pitchFamily="34" charset="0"/>
                <a:cs typeface="Arial" panose="020B0604020202020204" pitchFamily="34" charset="0"/>
              </a:rPr>
              <a:t>High Yield Municipal bonds are issued by state or local governments, government related entities and nonprofit organizations (public hospitals, schools, etc.) and are rated below investment grade (BB and below). A majority of the asset class comprises revenue-backed obligations. </a:t>
            </a:r>
          </a:p>
        </p:txBody>
      </p:sp>
      <p:sp>
        <p:nvSpPr>
          <p:cNvPr id="15" name="object 45">
            <a:extLst>
              <a:ext uri="{FF2B5EF4-FFF2-40B4-BE49-F238E27FC236}">
                <a16:creationId xmlns:a16="http://schemas.microsoft.com/office/drawing/2014/main" id="{B8CA2296-8F3C-4702-AC7E-ACEF2F3152BD}"/>
              </a:ext>
            </a:extLst>
          </p:cNvPr>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EBF513D-41EE-4B64-9C42-F2FB25D013E3}"/>
              </a:ext>
            </a:extLst>
          </p:cNvPr>
          <p:cNvSpPr/>
          <p:nvPr/>
        </p:nvSpPr>
        <p:spPr>
          <a:xfrm>
            <a:off x="842143" y="2104990"/>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17" name="Group 16">
            <a:extLst>
              <a:ext uri="{FF2B5EF4-FFF2-40B4-BE49-F238E27FC236}">
                <a16:creationId xmlns:a16="http://schemas.microsoft.com/office/drawing/2014/main" id="{EA7ED0EB-D0DE-4EAA-A8E3-D23BC606E204}"/>
              </a:ext>
            </a:extLst>
          </p:cNvPr>
          <p:cNvGrpSpPr/>
          <p:nvPr/>
        </p:nvGrpSpPr>
        <p:grpSpPr>
          <a:xfrm>
            <a:off x="906646" y="2473107"/>
            <a:ext cx="1935336" cy="1303091"/>
            <a:chOff x="842143" y="2938300"/>
            <a:chExt cx="1935336" cy="1303091"/>
          </a:xfrm>
        </p:grpSpPr>
        <p:sp>
          <p:nvSpPr>
            <p:cNvPr id="18" name="Rectangle 17">
              <a:extLst>
                <a:ext uri="{FF2B5EF4-FFF2-40B4-BE49-F238E27FC236}">
                  <a16:creationId xmlns:a16="http://schemas.microsoft.com/office/drawing/2014/main" id="{79CD2017-C2DC-4D17-8EE4-2CE90360751E}"/>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19" name="Rectangle 18">
              <a:extLst>
                <a:ext uri="{FF2B5EF4-FFF2-40B4-BE49-F238E27FC236}">
                  <a16:creationId xmlns:a16="http://schemas.microsoft.com/office/drawing/2014/main" id="{A94B8025-50FA-4876-BEB8-4D2721BEEAD6}"/>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0" name="Oval 12">
              <a:extLst>
                <a:ext uri="{FF2B5EF4-FFF2-40B4-BE49-F238E27FC236}">
                  <a16:creationId xmlns:a16="http://schemas.microsoft.com/office/drawing/2014/main" id="{69F2209E-35C9-45CD-83E7-EA472D505266}"/>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1" name="Oval 12">
              <a:extLst>
                <a:ext uri="{FF2B5EF4-FFF2-40B4-BE49-F238E27FC236}">
                  <a16:creationId xmlns:a16="http://schemas.microsoft.com/office/drawing/2014/main" id="{27AB8BDF-68E0-426F-AE71-B9AAA07D2294}"/>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2" name="Object 21">
            <a:extLst>
              <a:ext uri="{FF2B5EF4-FFF2-40B4-BE49-F238E27FC236}">
                <a16:creationId xmlns:a16="http://schemas.microsoft.com/office/drawing/2014/main" id="{EA3B8143-8003-4574-B91D-B0274B72EF1E}"/>
              </a:ext>
            </a:extLst>
          </p:cNvPr>
          <p:cNvGraphicFramePr>
            <a:graphicFrameLocks noChangeAspect="1"/>
          </p:cNvGraphicFramePr>
          <p:nvPr>
            <p:extLst>
              <p:ext uri="{D42A27DB-BD31-4B8C-83A1-F6EECF244321}">
                <p14:modId xmlns:p14="http://schemas.microsoft.com/office/powerpoint/2010/main" val="200348947"/>
              </p:ext>
            </p:extLst>
          </p:nvPr>
        </p:nvGraphicFramePr>
        <p:xfrm>
          <a:off x="3964039" y="2124604"/>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2" name="Object 1">
                        <a:extLst>
                          <a:ext uri="{FF2B5EF4-FFF2-40B4-BE49-F238E27FC236}">
                            <a16:creationId xmlns:a16="http://schemas.microsoft.com/office/drawing/2014/main" id="{D5344DA2-02BB-4A3C-AD44-1DD481B9823D}"/>
                          </a:ext>
                        </a:extLst>
                      </p:cNvPr>
                      <p:cNvPicPr/>
                      <p:nvPr/>
                    </p:nvPicPr>
                    <p:blipFill>
                      <a:blip r:embed="rId3"/>
                      <a:stretch>
                        <a:fillRect/>
                      </a:stretch>
                    </p:blipFill>
                    <p:spPr>
                      <a:xfrm>
                        <a:off x="3964039" y="2124604"/>
                        <a:ext cx="5619750" cy="17335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EBD629D-7398-40C5-9ADA-5013B5738D47}"/>
              </a:ext>
            </a:extLst>
          </p:cNvPr>
          <p:cNvGraphicFramePr>
            <a:graphicFrameLocks noChangeAspect="1"/>
          </p:cNvGraphicFramePr>
          <p:nvPr>
            <p:extLst>
              <p:ext uri="{D42A27DB-BD31-4B8C-83A1-F6EECF244321}">
                <p14:modId xmlns:p14="http://schemas.microsoft.com/office/powerpoint/2010/main" val="3094197485"/>
              </p:ext>
            </p:extLst>
          </p:nvPr>
        </p:nvGraphicFramePr>
        <p:xfrm>
          <a:off x="727779" y="3132016"/>
          <a:ext cx="2332173"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3" name="Object 2">
                        <a:extLst>
                          <a:ext uri="{FF2B5EF4-FFF2-40B4-BE49-F238E27FC236}">
                            <a16:creationId xmlns:a16="http://schemas.microsoft.com/office/drawing/2014/main" id="{69B582D2-7950-48A5-8FA4-F9889D8BF8A1}"/>
                          </a:ext>
                        </a:extLst>
                      </p:cNvPr>
                      <p:cNvPicPr/>
                      <p:nvPr/>
                    </p:nvPicPr>
                    <p:blipFill>
                      <a:blip r:embed="rId5"/>
                      <a:stretch>
                        <a:fillRect/>
                      </a:stretch>
                    </p:blipFill>
                    <p:spPr>
                      <a:xfrm>
                        <a:off x="727779" y="3132016"/>
                        <a:ext cx="2332173" cy="438150"/>
                      </a:xfrm>
                      <a:prstGeom prst="rect">
                        <a:avLst/>
                      </a:prstGeom>
                    </p:spPr>
                  </p:pic>
                </p:oleObj>
              </mc:Fallback>
            </mc:AlternateContent>
          </a:graphicData>
        </a:graphic>
      </p:graphicFrame>
      <p:sp>
        <p:nvSpPr>
          <p:cNvPr id="24" name="TextBox 438">
            <a:extLst>
              <a:ext uri="{FF2B5EF4-FFF2-40B4-BE49-F238E27FC236}">
                <a16:creationId xmlns:a16="http://schemas.microsoft.com/office/drawing/2014/main" id="{5EFB3626-BB82-45DC-996C-A7F84B38857F}"/>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85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23D-F077-C847-8A9E-CF6BDEBA1576}"/>
              </a:ext>
            </a:extLst>
          </p:cNvPr>
          <p:cNvSpPr>
            <a:spLocks noGrp="1"/>
          </p:cNvSpPr>
          <p:nvPr>
            <p:ph type="title"/>
          </p:nvPr>
        </p:nvSpPr>
        <p:spPr>
          <a:xfrm>
            <a:off x="342554" y="413811"/>
            <a:ext cx="8675370" cy="532958"/>
          </a:xfrm>
        </p:spPr>
        <p:txBody>
          <a:bodyPr/>
          <a:lstStyle/>
          <a:p>
            <a:r>
              <a:rPr lang="en-US" dirty="0"/>
              <a:t>U.S. Investment Grade Bonds</a:t>
            </a:r>
          </a:p>
        </p:txBody>
      </p:sp>
      <p:sp>
        <p:nvSpPr>
          <p:cNvPr id="7" name="Rectangle 6">
            <a:extLst>
              <a:ext uri="{FF2B5EF4-FFF2-40B4-BE49-F238E27FC236}">
                <a16:creationId xmlns:a16="http://schemas.microsoft.com/office/drawing/2014/main" id="{9FE66223-188A-464E-AE6A-1FCB31CE3062}"/>
              </a:ext>
            </a:extLst>
          </p:cNvPr>
          <p:cNvSpPr/>
          <p:nvPr/>
        </p:nvSpPr>
        <p:spPr>
          <a:xfrm>
            <a:off x="243911" y="4813594"/>
            <a:ext cx="3915291"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Intermediate Duration: </a:t>
            </a:r>
            <a:r>
              <a:rPr lang="en-US" sz="1100" dirty="0">
                <a:solidFill>
                  <a:srgbClr val="002855"/>
                </a:solidFill>
                <a:latin typeface="Arial" panose="020B0604020202020204" pitchFamily="34" charset="0"/>
                <a:cs typeface="Arial" panose="020B0604020202020204" pitchFamily="34" charset="0"/>
              </a:rPr>
              <a:t>Relatively modest average duration (typically between 4 - 6 years) leads to moderate volatility.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 Quality: </a:t>
            </a:r>
            <a:r>
              <a:rPr lang="en-US" sz="1100" dirty="0">
                <a:solidFill>
                  <a:srgbClr val="002855"/>
                </a:solidFill>
                <a:latin typeface="Arial" panose="020B0604020202020204" pitchFamily="34" charset="0"/>
                <a:cs typeface="Arial" panose="020B0604020202020204" pitchFamily="34" charset="0"/>
              </a:rPr>
              <a:t>Heavy exposure to highest quality (AAA) U.S. fixed income market segments. No high yield (BB or lower) exposure.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Deflation/Disinflation Protection: </a:t>
            </a:r>
            <a:r>
              <a:rPr lang="en-US" sz="1100" dirty="0">
                <a:solidFill>
                  <a:srgbClr val="002855"/>
                </a:solidFill>
                <a:latin typeface="Arial" panose="020B0604020202020204" pitchFamily="34" charset="0"/>
                <a:cs typeface="Arial" panose="020B0604020202020204" pitchFamily="34" charset="0"/>
              </a:rPr>
              <a:t>Declining (investment grade) interest rates lead to short-term price gains.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Crisis Resistant: </a:t>
            </a:r>
            <a:r>
              <a:rPr lang="en-US" sz="1100" dirty="0">
                <a:solidFill>
                  <a:srgbClr val="002855"/>
                </a:solidFill>
                <a:latin typeface="Arial" panose="020B0604020202020204" pitchFamily="34" charset="0"/>
                <a:cs typeface="Arial" panose="020B0604020202020204" pitchFamily="34" charset="0"/>
              </a:rPr>
              <a:t>Capable of generating positive returns in times of economic and/or financial turmoil. </a:t>
            </a:r>
          </a:p>
        </p:txBody>
      </p:sp>
      <p:sp>
        <p:nvSpPr>
          <p:cNvPr id="9" name="Rectangle 8">
            <a:extLst>
              <a:ext uri="{FF2B5EF4-FFF2-40B4-BE49-F238E27FC236}">
                <a16:creationId xmlns:a16="http://schemas.microsoft.com/office/drawing/2014/main" id="{753C9761-EB86-467D-9454-C7071607DF98}"/>
              </a:ext>
            </a:extLst>
          </p:cNvPr>
          <p:cNvSpPr/>
          <p:nvPr/>
        </p:nvSpPr>
        <p:spPr>
          <a:xfrm>
            <a:off x="4109998" y="4813594"/>
            <a:ext cx="3984374" cy="1277273"/>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Modest Return Potential: </a:t>
            </a:r>
            <a:r>
              <a:rPr lang="en-US" sz="1100" dirty="0">
                <a:solidFill>
                  <a:srgbClr val="002855"/>
                </a:solidFill>
                <a:latin typeface="Arial" panose="020B0604020202020204" pitchFamily="34" charset="0"/>
                <a:cs typeface="Arial" panose="020B0604020202020204" pitchFamily="34" charset="0"/>
              </a:rPr>
              <a:t>Heavy exposure to U.S. Treasury &amp; Agency issues moderates return potential. Relatively low exposure to corporate debt.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Credit Risk: </a:t>
            </a:r>
            <a:r>
              <a:rPr lang="en-US" sz="1100" dirty="0">
                <a:solidFill>
                  <a:srgbClr val="002855"/>
                </a:solidFill>
                <a:latin typeface="Arial" panose="020B0604020202020204" pitchFamily="34" charset="0"/>
                <a:cs typeface="Arial" panose="020B0604020202020204" pitchFamily="34" charset="0"/>
              </a:rPr>
              <a:t>Subject to some relatively modest credit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Interest Rate Risk: </a:t>
            </a:r>
            <a:r>
              <a:rPr lang="en-US" sz="1100" dirty="0">
                <a:solidFill>
                  <a:srgbClr val="002855"/>
                </a:solidFill>
                <a:latin typeface="Arial" panose="020B0604020202020204" pitchFamily="34" charset="0"/>
                <a:cs typeface="Arial" panose="020B0604020202020204" pitchFamily="34" charset="0"/>
              </a:rPr>
              <a:t>Bond prices fall in a rising interest rate (and/or inflationary) environment. </a:t>
            </a:r>
          </a:p>
        </p:txBody>
      </p:sp>
      <p:sp>
        <p:nvSpPr>
          <p:cNvPr id="10" name="object 45">
            <a:extLst>
              <a:ext uri="{FF2B5EF4-FFF2-40B4-BE49-F238E27FC236}">
                <a16:creationId xmlns:a16="http://schemas.microsoft.com/office/drawing/2014/main" id="{7782285E-C89C-4D19-8F30-5368F1D61E5A}"/>
              </a:ext>
            </a:extLst>
          </p:cNvPr>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F06A337-C692-4BBC-964A-FA7AFBE49374}"/>
              </a:ext>
            </a:extLst>
          </p:cNvPr>
          <p:cNvSpPr/>
          <p:nvPr/>
        </p:nvSpPr>
        <p:spPr>
          <a:xfrm>
            <a:off x="8422553" y="4259342"/>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2" name="Shape 103">
            <a:extLst>
              <a:ext uri="{FF2B5EF4-FFF2-40B4-BE49-F238E27FC236}">
                <a16:creationId xmlns:a16="http://schemas.microsoft.com/office/drawing/2014/main" id="{D5B60C09-B131-46AA-AE43-E0766397AC09}"/>
              </a:ext>
            </a:extLst>
          </p:cNvPr>
          <p:cNvSpPr/>
          <p:nvPr/>
        </p:nvSpPr>
        <p:spPr>
          <a:xfrm>
            <a:off x="8423238" y="4730072"/>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EM Bonds</a:t>
            </a:r>
            <a:endParaRPr sz="12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B40D891-10EE-4DFF-8C6B-7CADBA28C498}"/>
              </a:ext>
            </a:extLst>
          </p:cNvPr>
          <p:cNvSpPr/>
          <p:nvPr/>
        </p:nvSpPr>
        <p:spPr>
          <a:xfrm>
            <a:off x="8416212" y="5655909"/>
            <a:ext cx="1443776"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4" name="Shape 103">
            <a:extLst>
              <a:ext uri="{FF2B5EF4-FFF2-40B4-BE49-F238E27FC236}">
                <a16:creationId xmlns:a16="http://schemas.microsoft.com/office/drawing/2014/main" id="{FB00B38C-5569-4373-B35E-C576EE8BA1DB}"/>
              </a:ext>
            </a:extLst>
          </p:cNvPr>
          <p:cNvSpPr/>
          <p:nvPr/>
        </p:nvSpPr>
        <p:spPr>
          <a:xfrm>
            <a:off x="8422554" y="611757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Alternatives</a:t>
            </a:r>
          </a:p>
          <a:p>
            <a:pPr algn="ctr"/>
            <a:r>
              <a:rPr lang="en-US" sz="1200" dirty="0">
                <a:solidFill>
                  <a:schemeClr val="bg1"/>
                </a:solidFill>
                <a:latin typeface="Arial" panose="020B0604020202020204" pitchFamily="34" charset="0"/>
                <a:cs typeface="Arial" panose="020B0604020202020204" pitchFamily="34" charset="0"/>
              </a:rPr>
              <a:t>International Equity</a:t>
            </a:r>
          </a:p>
          <a:p>
            <a:pPr algn="ctr"/>
            <a:r>
              <a:rPr lang="en-US" sz="1200" dirty="0">
                <a:solidFill>
                  <a:schemeClr val="bg1"/>
                </a:solidFill>
                <a:latin typeface="Arial" panose="020B0604020202020204" pitchFamily="34" charset="0"/>
                <a:cs typeface="Arial" panose="020B0604020202020204" pitchFamily="34" charset="0"/>
              </a:rPr>
              <a:t>Global Equity</a:t>
            </a:r>
          </a:p>
        </p:txBody>
      </p:sp>
      <p:sp>
        <p:nvSpPr>
          <p:cNvPr id="15" name="Rectangle 14">
            <a:extLst>
              <a:ext uri="{FF2B5EF4-FFF2-40B4-BE49-F238E27FC236}">
                <a16:creationId xmlns:a16="http://schemas.microsoft.com/office/drawing/2014/main" id="{D9EA6CC8-E81F-4022-A70C-33B600BE7371}"/>
              </a:ext>
            </a:extLst>
          </p:cNvPr>
          <p:cNvSpPr/>
          <p:nvPr/>
        </p:nvSpPr>
        <p:spPr>
          <a:xfrm>
            <a:off x="342554" y="1088066"/>
            <a:ext cx="9446259" cy="625556"/>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Represented by the Barclays U.S. Aggregate Bond Index, the category represents investment grade bonds traded in United States. The index includes Treasury securities, Government agency bonds, Mortgage-backed bonds, Corporate bonds and a small amount of foreign bonds traded in the US. Municipal bonds and TIPS are excluded from the index.</a:t>
            </a:r>
          </a:p>
        </p:txBody>
      </p:sp>
      <p:sp>
        <p:nvSpPr>
          <p:cNvPr id="16" name="Rectangle 15">
            <a:extLst>
              <a:ext uri="{FF2B5EF4-FFF2-40B4-BE49-F238E27FC236}">
                <a16:creationId xmlns:a16="http://schemas.microsoft.com/office/drawing/2014/main" id="{A63A5240-A1B1-4AC7-BCC9-379DC48624BB}"/>
              </a:ext>
            </a:extLst>
          </p:cNvPr>
          <p:cNvSpPr/>
          <p:nvPr/>
        </p:nvSpPr>
        <p:spPr>
          <a:xfrm>
            <a:off x="906646" y="2098817"/>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17" name="Group 16">
            <a:extLst>
              <a:ext uri="{FF2B5EF4-FFF2-40B4-BE49-F238E27FC236}">
                <a16:creationId xmlns:a16="http://schemas.microsoft.com/office/drawing/2014/main" id="{7223B683-F2E1-4CE0-8BE7-0D8DDA05DE1A}"/>
              </a:ext>
            </a:extLst>
          </p:cNvPr>
          <p:cNvGrpSpPr/>
          <p:nvPr/>
        </p:nvGrpSpPr>
        <p:grpSpPr>
          <a:xfrm>
            <a:off x="971149" y="2525431"/>
            <a:ext cx="1935336" cy="1303091"/>
            <a:chOff x="842143" y="2938300"/>
            <a:chExt cx="1935336" cy="1303091"/>
          </a:xfrm>
        </p:grpSpPr>
        <p:sp>
          <p:nvSpPr>
            <p:cNvPr id="18" name="Rectangle 17">
              <a:extLst>
                <a:ext uri="{FF2B5EF4-FFF2-40B4-BE49-F238E27FC236}">
                  <a16:creationId xmlns:a16="http://schemas.microsoft.com/office/drawing/2014/main" id="{62AC5B13-EEB4-48D1-A988-9C25C23428AA}"/>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19" name="Rectangle 18">
              <a:extLst>
                <a:ext uri="{FF2B5EF4-FFF2-40B4-BE49-F238E27FC236}">
                  <a16:creationId xmlns:a16="http://schemas.microsoft.com/office/drawing/2014/main" id="{B54B979E-13A9-4992-92EA-E48098EC9F4D}"/>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0" name="Oval 12">
              <a:extLst>
                <a:ext uri="{FF2B5EF4-FFF2-40B4-BE49-F238E27FC236}">
                  <a16:creationId xmlns:a16="http://schemas.microsoft.com/office/drawing/2014/main" id="{6A282CFB-BE9C-4F88-B7DA-3300318662A8}"/>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1" name="Oval 12">
              <a:extLst>
                <a:ext uri="{FF2B5EF4-FFF2-40B4-BE49-F238E27FC236}">
                  <a16:creationId xmlns:a16="http://schemas.microsoft.com/office/drawing/2014/main" id="{7DB1BCA2-4949-436A-8F03-0BDA44EF6CE2}"/>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2" name="Object 21">
            <a:extLst>
              <a:ext uri="{FF2B5EF4-FFF2-40B4-BE49-F238E27FC236}">
                <a16:creationId xmlns:a16="http://schemas.microsoft.com/office/drawing/2014/main" id="{F12199EC-B67C-42BC-9138-546B6548445E}"/>
              </a:ext>
            </a:extLst>
          </p:cNvPr>
          <p:cNvGraphicFramePr>
            <a:graphicFrameLocks noChangeAspect="1"/>
          </p:cNvGraphicFramePr>
          <p:nvPr>
            <p:extLst>
              <p:ext uri="{D42A27DB-BD31-4B8C-83A1-F6EECF244321}">
                <p14:modId xmlns:p14="http://schemas.microsoft.com/office/powerpoint/2010/main" val="1537367303"/>
              </p:ext>
            </p:extLst>
          </p:nvPr>
        </p:nvGraphicFramePr>
        <p:xfrm>
          <a:off x="782450" y="3188135"/>
          <a:ext cx="2371725" cy="438150"/>
        </p:xfrm>
        <a:graphic>
          <a:graphicData uri="http://schemas.openxmlformats.org/presentationml/2006/ole">
            <mc:AlternateContent xmlns:mc="http://schemas.openxmlformats.org/markup-compatibility/2006">
              <mc:Choice xmlns:v="urn:schemas-microsoft-com:vml" Requires="v">
                <p:oleObj name="Macro-Enabled Worksheet" r:id="rId2" imgW="2371691" imgH="438097" progId="Excel.SheetMacroEnabled.12">
                  <p:link updateAutomatic="1"/>
                </p:oleObj>
              </mc:Choice>
              <mc:Fallback>
                <p:oleObj name="Macro-Enabled Worksheet" r:id="rId2" imgW="2371691" imgH="438097" progId="Excel.SheetMacroEnabled.12">
                  <p:link updateAutomatic="1"/>
                  <p:pic>
                    <p:nvPicPr>
                      <p:cNvPr id="5" name="Object 4">
                        <a:extLst>
                          <a:ext uri="{FF2B5EF4-FFF2-40B4-BE49-F238E27FC236}">
                            <a16:creationId xmlns:a16="http://schemas.microsoft.com/office/drawing/2014/main" id="{9039531F-A170-43A6-BF86-37336A1BE7C2}"/>
                          </a:ext>
                        </a:extLst>
                      </p:cNvPr>
                      <p:cNvPicPr/>
                      <p:nvPr/>
                    </p:nvPicPr>
                    <p:blipFill>
                      <a:blip r:embed="rId3"/>
                      <a:stretch>
                        <a:fillRect/>
                      </a:stretch>
                    </p:blipFill>
                    <p:spPr>
                      <a:xfrm>
                        <a:off x="782450" y="3188135"/>
                        <a:ext cx="2371725" cy="4381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3931A1D-80FE-44E4-BAD5-4EAD1BC46888}"/>
              </a:ext>
            </a:extLst>
          </p:cNvPr>
          <p:cNvGraphicFramePr>
            <a:graphicFrameLocks noChangeAspect="1"/>
          </p:cNvGraphicFramePr>
          <p:nvPr>
            <p:extLst>
              <p:ext uri="{D42A27DB-BD31-4B8C-83A1-F6EECF244321}">
                <p14:modId xmlns:p14="http://schemas.microsoft.com/office/powerpoint/2010/main" val="3588081982"/>
              </p:ext>
            </p:extLst>
          </p:nvPr>
        </p:nvGraphicFramePr>
        <p:xfrm>
          <a:off x="3936603" y="2103423"/>
          <a:ext cx="5619750" cy="1733550"/>
        </p:xfrm>
        <a:graphic>
          <a:graphicData uri="http://schemas.openxmlformats.org/presentationml/2006/ole">
            <mc:AlternateContent xmlns:mc="http://schemas.openxmlformats.org/markup-compatibility/2006">
              <mc:Choice xmlns:v="urn:schemas-microsoft-com:vml" Requires="v">
                <p:oleObj name="Macro-Enabled Worksheet" r:id="rId4" imgW="5619698" imgH="1733683" progId="Excel.SheetMacroEnabled.12">
                  <p:link updateAutomatic="1"/>
                </p:oleObj>
              </mc:Choice>
              <mc:Fallback>
                <p:oleObj name="Macro-Enabled Worksheet" r:id="rId4" imgW="5619698" imgH="1733683" progId="Excel.SheetMacroEnabled.12">
                  <p:link updateAutomatic="1"/>
                  <p:pic>
                    <p:nvPicPr>
                      <p:cNvPr id="15" name="Object 14">
                        <a:extLst>
                          <a:ext uri="{FF2B5EF4-FFF2-40B4-BE49-F238E27FC236}">
                            <a16:creationId xmlns:a16="http://schemas.microsoft.com/office/drawing/2014/main" id="{A3E1D97C-8873-477C-BA86-E1F09AEB3F48}"/>
                          </a:ext>
                        </a:extLst>
                      </p:cNvPr>
                      <p:cNvPicPr/>
                      <p:nvPr/>
                    </p:nvPicPr>
                    <p:blipFill>
                      <a:blip r:embed="rId5"/>
                      <a:stretch>
                        <a:fillRect/>
                      </a:stretch>
                    </p:blipFill>
                    <p:spPr>
                      <a:xfrm>
                        <a:off x="3936603" y="2103423"/>
                        <a:ext cx="5619750" cy="1733550"/>
                      </a:xfrm>
                      <a:prstGeom prst="rect">
                        <a:avLst/>
                      </a:prstGeom>
                    </p:spPr>
                  </p:pic>
                </p:oleObj>
              </mc:Fallback>
            </mc:AlternateContent>
          </a:graphicData>
        </a:graphic>
      </p:graphicFrame>
      <p:sp>
        <p:nvSpPr>
          <p:cNvPr id="24" name="TextBox 438">
            <a:extLst>
              <a:ext uri="{FF2B5EF4-FFF2-40B4-BE49-F238E27FC236}">
                <a16:creationId xmlns:a16="http://schemas.microsoft.com/office/drawing/2014/main" id="{6B7FC229-9F95-4FB5-AE54-5360E2705706}"/>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38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7544" y="2094079"/>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2" name="Group 21">
            <a:extLst>
              <a:ext uri="{FF2B5EF4-FFF2-40B4-BE49-F238E27FC236}">
                <a16:creationId xmlns:a16="http://schemas.microsoft.com/office/drawing/2014/main" id="{70F91440-0634-412D-9F20-FAB3CC5F1723}"/>
              </a:ext>
            </a:extLst>
          </p:cNvPr>
          <p:cNvGrpSpPr/>
          <p:nvPr/>
        </p:nvGrpSpPr>
        <p:grpSpPr>
          <a:xfrm>
            <a:off x="932047" y="2462740"/>
            <a:ext cx="1935336" cy="1303091"/>
            <a:chOff x="842143" y="2938300"/>
            <a:chExt cx="1935336" cy="1303091"/>
          </a:xfrm>
        </p:grpSpPr>
        <p:sp>
          <p:nvSpPr>
            <p:cNvPr id="23" name="Rectangle 22">
              <a:extLst>
                <a:ext uri="{FF2B5EF4-FFF2-40B4-BE49-F238E27FC236}">
                  <a16:creationId xmlns:a16="http://schemas.microsoft.com/office/drawing/2014/main" id="{CDF77F94-85AE-4013-AA00-95AFD572E3AF}"/>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4" name="Rectangle 23">
              <a:extLst>
                <a:ext uri="{FF2B5EF4-FFF2-40B4-BE49-F238E27FC236}">
                  <a16:creationId xmlns:a16="http://schemas.microsoft.com/office/drawing/2014/main" id="{22892092-CCE5-4CBD-B598-BF12FFE85399}"/>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5" name="Oval 12">
              <a:extLst>
                <a:ext uri="{FF2B5EF4-FFF2-40B4-BE49-F238E27FC236}">
                  <a16:creationId xmlns:a16="http://schemas.microsoft.com/office/drawing/2014/main" id="{FE50BED7-CEC3-4795-832B-C1AF058F7B84}"/>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6" name="Oval 12">
              <a:extLst>
                <a:ext uri="{FF2B5EF4-FFF2-40B4-BE49-F238E27FC236}">
                  <a16:creationId xmlns:a16="http://schemas.microsoft.com/office/drawing/2014/main" id="{CEA129A3-932E-4704-8DFB-CA96260C5B01}"/>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 name="Object 1">
            <a:extLst>
              <a:ext uri="{FF2B5EF4-FFF2-40B4-BE49-F238E27FC236}">
                <a16:creationId xmlns:a16="http://schemas.microsoft.com/office/drawing/2014/main" id="{C89D0AC3-E135-4123-9648-F59570527ABA}"/>
              </a:ext>
            </a:extLst>
          </p:cNvPr>
          <p:cNvGraphicFramePr>
            <a:graphicFrameLocks noChangeAspect="1"/>
          </p:cNvGraphicFramePr>
          <p:nvPr>
            <p:extLst>
              <p:ext uri="{D42A27DB-BD31-4B8C-83A1-F6EECF244321}">
                <p14:modId xmlns:p14="http://schemas.microsoft.com/office/powerpoint/2010/main" val="4036224660"/>
              </p:ext>
            </p:extLst>
          </p:nvPr>
        </p:nvGraphicFramePr>
        <p:xfrm>
          <a:off x="3939971" y="2091428"/>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2" name="Object 1">
                        <a:extLst>
                          <a:ext uri="{FF2B5EF4-FFF2-40B4-BE49-F238E27FC236}">
                            <a16:creationId xmlns:a16="http://schemas.microsoft.com/office/drawing/2014/main" id="{C89D0AC3-E135-4123-9648-F59570527ABA}"/>
                          </a:ext>
                        </a:extLst>
                      </p:cNvPr>
                      <p:cNvPicPr/>
                      <p:nvPr/>
                    </p:nvPicPr>
                    <p:blipFill>
                      <a:blip r:embed="rId3"/>
                      <a:stretch>
                        <a:fillRect/>
                      </a:stretch>
                    </p:blipFill>
                    <p:spPr>
                      <a:xfrm>
                        <a:off x="3939971" y="2091428"/>
                        <a:ext cx="5619750" cy="17335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41A153F-4A2F-4E69-ABF8-7D688CEA267B}"/>
              </a:ext>
            </a:extLst>
          </p:cNvPr>
          <p:cNvGraphicFramePr>
            <a:graphicFrameLocks noChangeAspect="1"/>
          </p:cNvGraphicFramePr>
          <p:nvPr>
            <p:extLst>
              <p:ext uri="{D42A27DB-BD31-4B8C-83A1-F6EECF244321}">
                <p14:modId xmlns:p14="http://schemas.microsoft.com/office/powerpoint/2010/main" val="1166600648"/>
              </p:ext>
            </p:extLst>
          </p:nvPr>
        </p:nvGraphicFramePr>
        <p:xfrm>
          <a:off x="778436" y="3134889"/>
          <a:ext cx="2307141"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3" name="Object 2">
                        <a:extLst>
                          <a:ext uri="{FF2B5EF4-FFF2-40B4-BE49-F238E27FC236}">
                            <a16:creationId xmlns:a16="http://schemas.microsoft.com/office/drawing/2014/main" id="{B41A153F-4A2F-4E69-ABF8-7D688CEA267B}"/>
                          </a:ext>
                        </a:extLst>
                      </p:cNvPr>
                      <p:cNvPicPr/>
                      <p:nvPr/>
                    </p:nvPicPr>
                    <p:blipFill>
                      <a:blip r:embed="rId5"/>
                      <a:stretch>
                        <a:fillRect/>
                      </a:stretch>
                    </p:blipFill>
                    <p:spPr>
                      <a:xfrm>
                        <a:off x="778436" y="3134889"/>
                        <a:ext cx="2307141" cy="438150"/>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9ADAD1B3-2CA7-4860-8EDC-C306C4C7D173}"/>
              </a:ext>
            </a:extLst>
          </p:cNvPr>
          <p:cNvSpPr/>
          <p:nvPr/>
        </p:nvSpPr>
        <p:spPr>
          <a:xfrm>
            <a:off x="342554" y="1073418"/>
            <a:ext cx="9446259" cy="803297"/>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155"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Bonds issued in the United States &amp; foreign developed countries including but not limited to, Japan, United Kingdom, France, Germany, Italy, Spain, Canada, Netherlands, Belgium, Australia, Denmark, Sweden and emerging economies. Issues include government securities, corporate credit, structured securities and derivatives. Derivative allocations include futures, swaps and forwards, which may be utilized to hedge exposures or create synthetic exposures.</a:t>
            </a:r>
          </a:p>
        </p:txBody>
      </p:sp>
      <p:sp>
        <p:nvSpPr>
          <p:cNvPr id="20" name="Rectangle 19">
            <a:extLst>
              <a:ext uri="{FF2B5EF4-FFF2-40B4-BE49-F238E27FC236}">
                <a16:creationId xmlns:a16="http://schemas.microsoft.com/office/drawing/2014/main" id="{EF968D85-AD35-4B96-A3EC-4E13BFAB217F}"/>
              </a:ext>
            </a:extLst>
          </p:cNvPr>
          <p:cNvSpPr/>
          <p:nvPr/>
        </p:nvSpPr>
        <p:spPr>
          <a:xfrm>
            <a:off x="259726" y="4615219"/>
            <a:ext cx="3840480" cy="229293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Pros</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Large Opportunity Set: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Majority of the world's bond issues are outside the United States.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Limited Interest Rate Exposure: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strategies exhibit lower interest rate exposures through the utilization of cash or derivatives.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Diversification Benefits: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Historically, offered low correlation to other fixed income asset classes and global equities.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Increased credit:</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 shifts in central bank rate setting policy demand greater credit exposures in portfolios.</a:t>
            </a: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21" name="Rectangle 20">
            <a:extLst>
              <a:ext uri="{FF2B5EF4-FFF2-40B4-BE49-F238E27FC236}">
                <a16:creationId xmlns:a16="http://schemas.microsoft.com/office/drawing/2014/main" id="{C4B7716C-1ADF-4D2A-B062-B42438FC87B6}"/>
              </a:ext>
            </a:extLst>
          </p:cNvPr>
          <p:cNvSpPr/>
          <p:nvPr/>
        </p:nvSpPr>
        <p:spPr>
          <a:xfrm>
            <a:off x="4100206" y="4609286"/>
            <a:ext cx="3840480" cy="2123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Cons: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Credit risk</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 elevated allocations to investment grade and high yield corporate credit increases default risk and correlations to equity portfolios</a:t>
            </a:r>
            <a:endPar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endParaRP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Overlap: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portfolios are structured to be dynamic, tactical and flexible. Because of this, portfolios may result in concentrated single sector or market exposures depending on prevailing market conditions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Foreign exchange: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global in nature, these portfolios will oscillate between dollar denominated and non-dollar securities and currency positions. This may result in additional volatility depending on FX valuations</a:t>
            </a:r>
          </a:p>
        </p:txBody>
      </p:sp>
      <p:sp>
        <p:nvSpPr>
          <p:cNvPr id="14" name="object 45">
            <a:extLst>
              <a:ext uri="{FF2B5EF4-FFF2-40B4-BE49-F238E27FC236}">
                <a16:creationId xmlns:a16="http://schemas.microsoft.com/office/drawing/2014/main" id="{7F5B58D3-B470-458C-8B58-3A836BEB8F9F}"/>
              </a:ext>
            </a:extLst>
          </p:cNvPr>
          <p:cNvSpPr/>
          <p:nvPr/>
        </p:nvSpPr>
        <p:spPr>
          <a:xfrm>
            <a:off x="4062718" y="4721007"/>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504859D-FB6D-4A13-8160-8BABBEA9AC5A}"/>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Dynamic Bonds</a:t>
            </a:r>
          </a:p>
        </p:txBody>
      </p:sp>
      <p:sp>
        <p:nvSpPr>
          <p:cNvPr id="28" name="TextBox 438">
            <a:extLst>
              <a:ext uri="{FF2B5EF4-FFF2-40B4-BE49-F238E27FC236}">
                <a16:creationId xmlns:a16="http://schemas.microsoft.com/office/drawing/2014/main" id="{36F87E01-9449-43FA-BBBA-E27BF3F8099C}"/>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AC0705E-D3F8-45CF-896D-73424D2760A0}"/>
              </a:ext>
            </a:extLst>
          </p:cNvPr>
          <p:cNvSpPr/>
          <p:nvPr/>
        </p:nvSpPr>
        <p:spPr>
          <a:xfrm>
            <a:off x="8422553" y="4259342"/>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27" name="Shape 103">
            <a:extLst>
              <a:ext uri="{FF2B5EF4-FFF2-40B4-BE49-F238E27FC236}">
                <a16:creationId xmlns:a16="http://schemas.microsoft.com/office/drawing/2014/main" id="{128EDB12-B91A-449D-A1DD-55039BF90D0B}"/>
              </a:ext>
            </a:extLst>
          </p:cNvPr>
          <p:cNvSpPr/>
          <p:nvPr/>
        </p:nvSpPr>
        <p:spPr>
          <a:xfrm>
            <a:off x="8423238" y="4730072"/>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HY Bonds</a:t>
            </a:r>
          </a:p>
          <a:p>
            <a:pPr algn="ctr"/>
            <a:r>
              <a:rPr lang="en-US" sz="1200" dirty="0">
                <a:solidFill>
                  <a:schemeClr val="bg1"/>
                </a:solidFill>
                <a:latin typeface="Arial" panose="020B0604020202020204" pitchFamily="34" charset="0"/>
                <a:cs typeface="Arial" panose="020B0604020202020204" pitchFamily="34" charset="0"/>
              </a:rPr>
              <a:t>U.S. Large Cap</a:t>
            </a:r>
          </a:p>
          <a:p>
            <a:pPr algn="ctr"/>
            <a:r>
              <a:rPr lang="en-US" sz="1200" dirty="0">
                <a:solidFill>
                  <a:schemeClr val="bg1"/>
                </a:solidFill>
                <a:latin typeface="Arial" panose="020B0604020202020204" pitchFamily="34" charset="0"/>
                <a:cs typeface="Arial" panose="020B0604020202020204" pitchFamily="34" charset="0"/>
              </a:rPr>
              <a:t>Broad Real Assets</a:t>
            </a:r>
            <a:endParaRPr sz="1200"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6FF0134-D71A-4D0B-9396-6E06AB482A94}"/>
              </a:ext>
            </a:extLst>
          </p:cNvPr>
          <p:cNvSpPr/>
          <p:nvPr/>
        </p:nvSpPr>
        <p:spPr>
          <a:xfrm>
            <a:off x="8416212" y="5655909"/>
            <a:ext cx="1443776"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30" name="Shape 103">
            <a:extLst>
              <a:ext uri="{FF2B5EF4-FFF2-40B4-BE49-F238E27FC236}">
                <a16:creationId xmlns:a16="http://schemas.microsoft.com/office/drawing/2014/main" id="{1AB41F1B-24CD-440A-8FEC-39D8B2E4B36E}"/>
              </a:ext>
            </a:extLst>
          </p:cNvPr>
          <p:cNvSpPr/>
          <p:nvPr/>
        </p:nvSpPr>
        <p:spPr>
          <a:xfrm>
            <a:off x="8422554" y="611757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International Equity</a:t>
            </a:r>
          </a:p>
        </p:txBody>
      </p:sp>
    </p:spTree>
    <p:extLst>
      <p:ext uri="{BB962C8B-B14F-4D97-AF65-F5344CB8AC3E}">
        <p14:creationId xmlns:p14="http://schemas.microsoft.com/office/powerpoint/2010/main" val="393778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726" y="4809762"/>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 Current Income: </a:t>
            </a:r>
            <a:r>
              <a:rPr lang="en-US" sz="1100" dirty="0">
                <a:solidFill>
                  <a:srgbClr val="002855"/>
                </a:solidFill>
                <a:latin typeface="Arial" panose="020B0604020202020204" pitchFamily="34" charset="0"/>
                <a:cs typeface="Arial" panose="020B0604020202020204" pitchFamily="34" charset="0"/>
              </a:rPr>
              <a:t>Offer yield spreads above Treasuries and investment grade corporate bonds.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Lower Duration: </a:t>
            </a:r>
            <a:r>
              <a:rPr lang="en-US" sz="1100" dirty="0">
                <a:solidFill>
                  <a:srgbClr val="002855"/>
                </a:solidFill>
                <a:latin typeface="Arial" panose="020B0604020202020204" pitchFamily="34" charset="0"/>
                <a:cs typeface="Arial" panose="020B0604020202020204" pitchFamily="34" charset="0"/>
              </a:rPr>
              <a:t>Typically, shorter maturities and lower interest rate sensitivity. Changes in credit spreads drive volatility (more than changes in interest rates).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 </a:t>
            </a:r>
            <a:r>
              <a:rPr lang="en-US" sz="1100" dirty="0">
                <a:solidFill>
                  <a:srgbClr val="002855"/>
                </a:solidFill>
                <a:latin typeface="Arial" panose="020B0604020202020204" pitchFamily="34" charset="0"/>
                <a:cs typeface="Arial" panose="020B0604020202020204" pitchFamily="34" charset="0"/>
              </a:rPr>
              <a:t>Historically, offered relatively low correlation to investment grade fixed income and modest correlation to equities. </a:t>
            </a:r>
          </a:p>
        </p:txBody>
      </p:sp>
      <p:sp>
        <p:nvSpPr>
          <p:cNvPr id="8" name="Rectangle 7"/>
          <p:cNvSpPr/>
          <p:nvPr/>
        </p:nvSpPr>
        <p:spPr>
          <a:xfrm>
            <a:off x="4109997" y="4806842"/>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 </a:t>
            </a:r>
            <a:r>
              <a:rPr lang="en-US" sz="1100" dirty="0">
                <a:solidFill>
                  <a:srgbClr val="002855"/>
                </a:solidFill>
                <a:latin typeface="Arial" panose="020B0604020202020204" pitchFamily="34" charset="0"/>
                <a:cs typeface="Arial" panose="020B0604020202020204" pitchFamily="34" charset="0"/>
              </a:rPr>
              <a:t>More volatile than investment grade bonds.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Spread Risk: </a:t>
            </a:r>
            <a:r>
              <a:rPr lang="en-US" sz="1100" dirty="0">
                <a:solidFill>
                  <a:srgbClr val="002855"/>
                </a:solidFill>
                <a:latin typeface="Arial" panose="020B0604020202020204" pitchFamily="34" charset="0"/>
                <a:cs typeface="Arial" panose="020B0604020202020204" pitchFamily="34" charset="0"/>
              </a:rPr>
              <a:t>Rising credit spreads adversely affects prices (and returns).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Credit/Default Risk: </a:t>
            </a:r>
            <a:r>
              <a:rPr lang="en-US" sz="1100" dirty="0">
                <a:solidFill>
                  <a:srgbClr val="002855"/>
                </a:solidFill>
                <a:latin typeface="Arial" panose="020B0604020202020204" pitchFamily="34" charset="0"/>
                <a:cs typeface="Arial" panose="020B0604020202020204" pitchFamily="34" charset="0"/>
              </a:rPr>
              <a:t>Higher probability of defaults (with lower recovery rates) than investment grade bonds.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Correlation to Equities: </a:t>
            </a:r>
            <a:r>
              <a:rPr lang="en-US" sz="1100" dirty="0">
                <a:solidFill>
                  <a:srgbClr val="002855"/>
                </a:solidFill>
                <a:latin typeface="Arial" panose="020B0604020202020204" pitchFamily="34" charset="0"/>
                <a:cs typeface="Arial" panose="020B0604020202020204" pitchFamily="34" charset="0"/>
              </a:rPr>
              <a:t>Higher correlation to equities (particularly in stress environments) than to other fixed income asset classes. </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442" y="4233745"/>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8" y="4704475"/>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Real Estate</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3" y="5631994"/>
            <a:ext cx="1486364"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2" y="608995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 Bonds</a:t>
            </a:r>
          </a:p>
          <a:p>
            <a:pPr algn="ctr"/>
            <a:r>
              <a:rPr lang="en-US" sz="1200" dirty="0">
                <a:solidFill>
                  <a:schemeClr val="bg1"/>
                </a:solidFill>
                <a:latin typeface="Arial" panose="020B0604020202020204" pitchFamily="34" charset="0"/>
                <a:cs typeface="Arial" panose="020B0604020202020204" pitchFamily="34" charset="0"/>
              </a:rPr>
              <a:t>Commodities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42554" y="1103985"/>
            <a:ext cx="9446259" cy="447815"/>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High yield bonds are bonds that are rated below investment grade (BB or lower). These bonds have higher default or other credit event risk, but typically pay higher yields than higher rated bonds to attract investors.</a:t>
            </a:r>
          </a:p>
        </p:txBody>
      </p:sp>
      <p:sp>
        <p:nvSpPr>
          <p:cNvPr id="18" name="Rectangle 17"/>
          <p:cNvSpPr/>
          <p:nvPr/>
        </p:nvSpPr>
        <p:spPr>
          <a:xfrm>
            <a:off x="860291" y="2028843"/>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E0EC9A52-F533-4754-B68A-1D3AD5E2610F}"/>
              </a:ext>
            </a:extLst>
          </p:cNvPr>
          <p:cNvGrpSpPr/>
          <p:nvPr/>
        </p:nvGrpSpPr>
        <p:grpSpPr>
          <a:xfrm>
            <a:off x="906646" y="2418782"/>
            <a:ext cx="1935336" cy="1303091"/>
            <a:chOff x="842143" y="2938300"/>
            <a:chExt cx="1935336" cy="1303091"/>
          </a:xfrm>
        </p:grpSpPr>
        <p:sp>
          <p:nvSpPr>
            <p:cNvPr id="26" name="Rectangle 25">
              <a:extLst>
                <a:ext uri="{FF2B5EF4-FFF2-40B4-BE49-F238E27FC236}">
                  <a16:creationId xmlns:a16="http://schemas.microsoft.com/office/drawing/2014/main" id="{1799F2C8-560F-49AB-94AF-F50654E7B8FD}"/>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DE5C7E29-D1DF-4260-93C1-017A79C3067A}"/>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71550E4F-62C9-49BC-93DF-15EA4D49E31A}"/>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F3078CDB-BFD8-457D-926A-1A3DC9A36DE6}"/>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32EAE830-6C80-4E54-BD16-040976DA16DC}"/>
              </a:ext>
            </a:extLst>
          </p:cNvPr>
          <p:cNvGraphicFramePr>
            <a:graphicFrameLocks noChangeAspect="1"/>
          </p:cNvGraphicFramePr>
          <p:nvPr>
            <p:extLst>
              <p:ext uri="{D42A27DB-BD31-4B8C-83A1-F6EECF244321}">
                <p14:modId xmlns:p14="http://schemas.microsoft.com/office/powerpoint/2010/main" val="3677110647"/>
              </p:ext>
            </p:extLst>
          </p:nvPr>
        </p:nvGraphicFramePr>
        <p:xfrm>
          <a:off x="3920305" y="2095952"/>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32EAE830-6C80-4E54-BD16-040976DA16DC}"/>
                          </a:ext>
                        </a:extLst>
                      </p:cNvPr>
                      <p:cNvPicPr/>
                      <p:nvPr/>
                    </p:nvPicPr>
                    <p:blipFill>
                      <a:blip r:embed="rId4"/>
                      <a:stretch>
                        <a:fillRect/>
                      </a:stretch>
                    </p:blipFill>
                    <p:spPr>
                      <a:xfrm>
                        <a:off x="3920305" y="2095952"/>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3054487-7E83-47B0-AAB8-D362CEC8D0A5}"/>
              </a:ext>
            </a:extLst>
          </p:cNvPr>
          <p:cNvGraphicFramePr>
            <a:graphicFrameLocks noChangeAspect="1"/>
          </p:cNvGraphicFramePr>
          <p:nvPr>
            <p:extLst>
              <p:ext uri="{D42A27DB-BD31-4B8C-83A1-F6EECF244321}">
                <p14:modId xmlns:p14="http://schemas.microsoft.com/office/powerpoint/2010/main" val="249732621"/>
              </p:ext>
            </p:extLst>
          </p:nvPr>
        </p:nvGraphicFramePr>
        <p:xfrm>
          <a:off x="727779" y="3077691"/>
          <a:ext cx="2314245"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23054487-7E83-47B0-AAB8-D362CEC8D0A5}"/>
                          </a:ext>
                        </a:extLst>
                      </p:cNvPr>
                      <p:cNvPicPr/>
                      <p:nvPr/>
                    </p:nvPicPr>
                    <p:blipFill>
                      <a:blip r:embed="rId6"/>
                      <a:stretch>
                        <a:fillRect/>
                      </a:stretch>
                    </p:blipFill>
                    <p:spPr>
                      <a:xfrm>
                        <a:off x="727779" y="3077691"/>
                        <a:ext cx="2314245" cy="4381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3620BE09-E350-4767-9CD5-226169ED692C}"/>
              </a:ext>
            </a:extLst>
          </p:cNvPr>
          <p:cNvSpPr txBox="1">
            <a:spLocks/>
          </p:cNvSpPr>
          <p:nvPr/>
        </p:nvSpPr>
        <p:spPr>
          <a:xfrm>
            <a:off x="342554" y="413811"/>
            <a:ext cx="8675370" cy="53295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High Yield Bonds</a:t>
            </a:r>
          </a:p>
        </p:txBody>
      </p:sp>
      <p:sp>
        <p:nvSpPr>
          <p:cNvPr id="22" name="TextBox 438">
            <a:extLst>
              <a:ext uri="{FF2B5EF4-FFF2-40B4-BE49-F238E27FC236}">
                <a16:creationId xmlns:a16="http://schemas.microsoft.com/office/drawing/2014/main" id="{709DF89D-C10A-4256-97FA-BA2787823540}"/>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58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42143" y="2051409"/>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2" name="Group 21">
            <a:extLst>
              <a:ext uri="{FF2B5EF4-FFF2-40B4-BE49-F238E27FC236}">
                <a16:creationId xmlns:a16="http://schemas.microsoft.com/office/drawing/2014/main" id="{70F91440-0634-412D-9F20-FAB3CC5F1723}"/>
              </a:ext>
            </a:extLst>
          </p:cNvPr>
          <p:cNvGrpSpPr/>
          <p:nvPr/>
        </p:nvGrpSpPr>
        <p:grpSpPr>
          <a:xfrm>
            <a:off x="906646" y="2489285"/>
            <a:ext cx="1935336" cy="1303091"/>
            <a:chOff x="842143" y="2938300"/>
            <a:chExt cx="1935336" cy="1303091"/>
          </a:xfrm>
        </p:grpSpPr>
        <p:sp>
          <p:nvSpPr>
            <p:cNvPr id="23" name="Rectangle 22">
              <a:extLst>
                <a:ext uri="{FF2B5EF4-FFF2-40B4-BE49-F238E27FC236}">
                  <a16:creationId xmlns:a16="http://schemas.microsoft.com/office/drawing/2014/main" id="{CDF77F94-85AE-4013-AA00-95AFD572E3AF}"/>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4" name="Rectangle 23">
              <a:extLst>
                <a:ext uri="{FF2B5EF4-FFF2-40B4-BE49-F238E27FC236}">
                  <a16:creationId xmlns:a16="http://schemas.microsoft.com/office/drawing/2014/main" id="{22892092-CCE5-4CBD-B598-BF12FFE85399}"/>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5" name="Oval 12">
              <a:extLst>
                <a:ext uri="{FF2B5EF4-FFF2-40B4-BE49-F238E27FC236}">
                  <a16:creationId xmlns:a16="http://schemas.microsoft.com/office/drawing/2014/main" id="{FE50BED7-CEC3-4795-832B-C1AF058F7B84}"/>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6" name="Oval 12">
              <a:extLst>
                <a:ext uri="{FF2B5EF4-FFF2-40B4-BE49-F238E27FC236}">
                  <a16:creationId xmlns:a16="http://schemas.microsoft.com/office/drawing/2014/main" id="{CEA129A3-932E-4704-8DFB-CA96260C5B01}"/>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7" name="Object 6">
            <a:extLst>
              <a:ext uri="{FF2B5EF4-FFF2-40B4-BE49-F238E27FC236}">
                <a16:creationId xmlns:a16="http://schemas.microsoft.com/office/drawing/2014/main" id="{DE1D9109-C134-4DC2-8E2B-55BBE8DEC1D4}"/>
              </a:ext>
            </a:extLst>
          </p:cNvPr>
          <p:cNvGraphicFramePr>
            <a:graphicFrameLocks noChangeAspect="1"/>
          </p:cNvGraphicFramePr>
          <p:nvPr>
            <p:extLst>
              <p:ext uri="{D42A27DB-BD31-4B8C-83A1-F6EECF244321}">
                <p14:modId xmlns:p14="http://schemas.microsoft.com/office/powerpoint/2010/main" val="857757215"/>
              </p:ext>
            </p:extLst>
          </p:nvPr>
        </p:nvGraphicFramePr>
        <p:xfrm>
          <a:off x="3960759" y="2051409"/>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7" name="Object 6">
                        <a:extLst>
                          <a:ext uri="{FF2B5EF4-FFF2-40B4-BE49-F238E27FC236}">
                            <a16:creationId xmlns:a16="http://schemas.microsoft.com/office/drawing/2014/main" id="{DE1D9109-C134-4DC2-8E2B-55BBE8DEC1D4}"/>
                          </a:ext>
                        </a:extLst>
                      </p:cNvPr>
                      <p:cNvPicPr/>
                      <p:nvPr/>
                    </p:nvPicPr>
                    <p:blipFill>
                      <a:blip r:embed="rId3"/>
                      <a:stretch>
                        <a:fillRect/>
                      </a:stretch>
                    </p:blipFill>
                    <p:spPr>
                      <a:xfrm>
                        <a:off x="3960759" y="2051409"/>
                        <a:ext cx="5619750" cy="17335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19DDBE4-C871-49B9-809B-5788384AEA12}"/>
              </a:ext>
            </a:extLst>
          </p:cNvPr>
          <p:cNvGraphicFramePr>
            <a:graphicFrameLocks noChangeAspect="1"/>
          </p:cNvGraphicFramePr>
          <p:nvPr>
            <p:extLst>
              <p:ext uri="{D42A27DB-BD31-4B8C-83A1-F6EECF244321}">
                <p14:modId xmlns:p14="http://schemas.microsoft.com/office/powerpoint/2010/main" val="2654945219"/>
              </p:ext>
            </p:extLst>
          </p:nvPr>
        </p:nvGraphicFramePr>
        <p:xfrm>
          <a:off x="800848" y="3158732"/>
          <a:ext cx="2187388"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13" name="Object 12">
                        <a:extLst>
                          <a:ext uri="{FF2B5EF4-FFF2-40B4-BE49-F238E27FC236}">
                            <a16:creationId xmlns:a16="http://schemas.microsoft.com/office/drawing/2014/main" id="{E19DDBE4-C871-49B9-809B-5788384AEA12}"/>
                          </a:ext>
                        </a:extLst>
                      </p:cNvPr>
                      <p:cNvPicPr/>
                      <p:nvPr/>
                    </p:nvPicPr>
                    <p:blipFill>
                      <a:blip r:embed="rId5"/>
                      <a:stretch>
                        <a:fillRect/>
                      </a:stretch>
                    </p:blipFill>
                    <p:spPr>
                      <a:xfrm>
                        <a:off x="800848" y="3158732"/>
                        <a:ext cx="2187388" cy="438150"/>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2BE08CD4-A733-4209-8D8E-4E4581CFEE5E}"/>
              </a:ext>
            </a:extLst>
          </p:cNvPr>
          <p:cNvSpPr/>
          <p:nvPr/>
        </p:nvSpPr>
        <p:spPr>
          <a:xfrm>
            <a:off x="342554" y="1054568"/>
            <a:ext cx="9436399" cy="447815"/>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155"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Bonds issued in the United States &amp; foreign developed countries including but not limited to, Japan, United Kingdom, France, Germany, Italy, Spain, Canada, Netherlands, Belgium, Australia, Denmark, Sweden and emerging economies.</a:t>
            </a:r>
          </a:p>
        </p:txBody>
      </p:sp>
      <p:sp>
        <p:nvSpPr>
          <p:cNvPr id="20" name="Rectangle 19">
            <a:extLst>
              <a:ext uri="{FF2B5EF4-FFF2-40B4-BE49-F238E27FC236}">
                <a16:creationId xmlns:a16="http://schemas.microsoft.com/office/drawing/2014/main" id="{EA847C38-58C7-4C92-B0A4-F3670C48B658}"/>
              </a:ext>
            </a:extLst>
          </p:cNvPr>
          <p:cNvSpPr/>
          <p:nvPr/>
        </p:nvSpPr>
        <p:spPr>
          <a:xfrm>
            <a:off x="191588" y="4787556"/>
            <a:ext cx="3840480" cy="246221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Pros</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Large Opportunity Set: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Majority of the world's bond issues are outside the United States.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Non-U.S. Interest Rate Exposure: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Offers some potential insulation from rising U.S. interest rate environment.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Diversification Benefits: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Historically, offered low correlation to other fixed income asset classes and global equities.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Foreign Currency Exposure:</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 Unhedged currency can provide for protection against weakening U.S. dollar.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Flexible Mandates:</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 Managers can allocate risk more tactically across global sovereign, global credit and global currencies </a:t>
            </a:r>
            <a:endPar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endParaRP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endParaRPr>
          </a:p>
        </p:txBody>
      </p:sp>
      <p:sp>
        <p:nvSpPr>
          <p:cNvPr id="21" name="Rectangle 20">
            <a:extLst>
              <a:ext uri="{FF2B5EF4-FFF2-40B4-BE49-F238E27FC236}">
                <a16:creationId xmlns:a16="http://schemas.microsoft.com/office/drawing/2014/main" id="{E529B84C-7A28-4E2C-9463-2730F25FA3E7}"/>
              </a:ext>
            </a:extLst>
          </p:cNvPr>
          <p:cNvSpPr/>
          <p:nvPr/>
        </p:nvSpPr>
        <p:spPr>
          <a:xfrm>
            <a:off x="4210579" y="4787556"/>
            <a:ext cx="3743931" cy="2123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Cons: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Interest Rate Volatility</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 global bonds traditionally exhibit more interest rate exposure through longer duration bonds</a:t>
            </a:r>
            <a:endPar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endParaRP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Volatility: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Non-currency hedged bonds can be volatile given foreign currency fluctuations relative to the dollar.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Risk: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Subject to foreign financial, economic and geopolitical risk.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Non-U.S. Interest Rate Exposure: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Potential exposure to rising interest rates outside the U.S., resulting in price depreciation. </a:t>
            </a:r>
          </a:p>
        </p:txBody>
      </p:sp>
      <p:sp>
        <p:nvSpPr>
          <p:cNvPr id="27" name="object 45">
            <a:extLst>
              <a:ext uri="{FF2B5EF4-FFF2-40B4-BE49-F238E27FC236}">
                <a16:creationId xmlns:a16="http://schemas.microsoft.com/office/drawing/2014/main" id="{5AD5D4D7-9C8E-4C86-BBFE-76B4D629330E}"/>
              </a:ext>
            </a:extLst>
          </p:cNvPr>
          <p:cNvSpPr/>
          <p:nvPr/>
        </p:nvSpPr>
        <p:spPr>
          <a:xfrm>
            <a:off x="4109997" y="4866131"/>
            <a:ext cx="0" cy="2327371"/>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7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15" name="Title 1">
            <a:extLst>
              <a:ext uri="{FF2B5EF4-FFF2-40B4-BE49-F238E27FC236}">
                <a16:creationId xmlns:a16="http://schemas.microsoft.com/office/drawing/2014/main" id="{F7854257-FB48-43D3-96C2-F928E711F040}"/>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Global Bonds</a:t>
            </a:r>
          </a:p>
        </p:txBody>
      </p:sp>
      <p:sp>
        <p:nvSpPr>
          <p:cNvPr id="28" name="TextBox 438">
            <a:extLst>
              <a:ext uri="{FF2B5EF4-FFF2-40B4-BE49-F238E27FC236}">
                <a16:creationId xmlns:a16="http://schemas.microsoft.com/office/drawing/2014/main" id="{47C72F06-2550-4444-A353-6AB00206A212}"/>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0E198EA-8B93-4E4B-973A-D14E26BC2819}"/>
              </a:ext>
            </a:extLst>
          </p:cNvPr>
          <p:cNvSpPr/>
          <p:nvPr/>
        </p:nvSpPr>
        <p:spPr>
          <a:xfrm>
            <a:off x="8422553" y="4259342"/>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7" name="Shape 103">
            <a:extLst>
              <a:ext uri="{FF2B5EF4-FFF2-40B4-BE49-F238E27FC236}">
                <a16:creationId xmlns:a16="http://schemas.microsoft.com/office/drawing/2014/main" id="{CD68EA33-484A-40FA-BA15-4D225180D61F}"/>
              </a:ext>
            </a:extLst>
          </p:cNvPr>
          <p:cNvSpPr/>
          <p:nvPr/>
        </p:nvSpPr>
        <p:spPr>
          <a:xfrm>
            <a:off x="8423238" y="4730072"/>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Dynamic Bonds</a:t>
            </a:r>
            <a:endParaRPr sz="1200"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752ABE7-873A-4F15-855C-CAA45E203C75}"/>
              </a:ext>
            </a:extLst>
          </p:cNvPr>
          <p:cNvSpPr/>
          <p:nvPr/>
        </p:nvSpPr>
        <p:spPr>
          <a:xfrm>
            <a:off x="8416212" y="5655909"/>
            <a:ext cx="1443776"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30" name="Shape 103">
            <a:extLst>
              <a:ext uri="{FF2B5EF4-FFF2-40B4-BE49-F238E27FC236}">
                <a16:creationId xmlns:a16="http://schemas.microsoft.com/office/drawing/2014/main" id="{35013708-412E-4B26-A5EE-3AD74FFCCFF6}"/>
              </a:ext>
            </a:extLst>
          </p:cNvPr>
          <p:cNvSpPr/>
          <p:nvPr/>
        </p:nvSpPr>
        <p:spPr>
          <a:xfrm>
            <a:off x="8422554" y="611757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International Equity</a:t>
            </a:r>
          </a:p>
        </p:txBody>
      </p:sp>
    </p:spTree>
    <p:extLst>
      <p:ext uri="{BB962C8B-B14F-4D97-AF65-F5344CB8AC3E}">
        <p14:creationId xmlns:p14="http://schemas.microsoft.com/office/powerpoint/2010/main" val="45335769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ducient_Powerpoint_Template_small_4x3_031521" id="{F8B04778-CDD9-1B48-89B2-1A49111D4B01}" vid="{4E549112-3D0A-0F4D-B6E1-7320B122B581}"/>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CS Advis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S_V2a_R2  -  Compatibility Mode" id="{BC1E5156-C0EB-4E1B-849A-C3494092698F}" vid="{544A9A49-D752-4072-A18C-EEC75E61BA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Fiducient_Powerpoint_Template_small_4x3_031521</Template>
  <TotalTime>644</TotalTime>
  <Words>6254</Words>
  <Application>Microsoft Office PowerPoint</Application>
  <PresentationFormat>Custom</PresentationFormat>
  <Paragraphs>559</Paragraphs>
  <Slides>24</Slides>
  <Notes>13</Notes>
  <HiddenSlides>8</HiddenSlides>
  <MMClips>0</MMClips>
  <ScaleCrop>false</ScaleCrop>
  <HeadingPairs>
    <vt:vector size="8" baseType="variant">
      <vt:variant>
        <vt:lpstr>Fonts Used</vt:lpstr>
      </vt:variant>
      <vt:variant>
        <vt:i4>4</vt:i4>
      </vt:variant>
      <vt:variant>
        <vt:lpstr>Theme</vt:lpstr>
      </vt:variant>
      <vt:variant>
        <vt:i4>2</vt:i4>
      </vt:variant>
      <vt:variant>
        <vt:lpstr>Links</vt:lpstr>
      </vt:variant>
      <vt:variant>
        <vt:i4>39</vt:i4>
      </vt:variant>
      <vt:variant>
        <vt:lpstr>Slide Titles</vt:lpstr>
      </vt:variant>
      <vt:variant>
        <vt:i4>24</vt:i4>
      </vt:variant>
    </vt:vector>
  </HeadingPairs>
  <TitlesOfParts>
    <vt:vector size="69" baseType="lpstr">
      <vt:lpstr>Arial</vt:lpstr>
      <vt:lpstr>Calibri</vt:lpstr>
      <vt:lpstr>Georgia</vt:lpstr>
      <vt:lpstr>Verdana</vt:lpstr>
      <vt:lpstr>Office Theme</vt:lpstr>
      <vt:lpstr>Office Theme</vt:lpstr>
      <vt:lpstr>file:///\\chi05fs01\Shared\ASSET%20ALLOCATION\FRONTIER%20ENGINEER\Frontier%20Engineer%20Template\Asset%20Class%20Data%20Master.xlsm!Tables!R4C11:R4C12</vt:lpstr>
      <vt:lpstr>file:///\\chi05fs01\Shared\ASSET%20ALLOCATION\FRONTIER%20ENGINEER\Frontier%20Engineer%20Template\Asset%20Class%20Data%20Master.xlsm!Tables!R1C3:R5C8</vt:lpstr>
      <vt:lpstr>file:///\\chi05fs01\Shared\ASSET%20ALLOCATION\FRONTIER%20ENGINEER\Frontier%20Engineer%20Template\Asset%20Class%20Data%20Master.xlsm!Tables!R7C3:R11C8</vt:lpstr>
      <vt:lpstr>file:///\\chi05fs01\Shared\ASSET%20ALLOCATION\FRONTIER%20ENGINEER\Frontier%20Engineer%20Template\Asset%20Class%20Data%20Master.xlsm!Tables!R10C11:R10C12</vt:lpstr>
      <vt:lpstr>file:///\\chi05fs01\Shared\ASSET%20ALLOCATION\FRONTIER%20ENGINEER\Frontier%20Engineer%20Template\Asset%20Class%20Data%20Master.xlsm!Tables!R13C3:R17C8</vt:lpstr>
      <vt:lpstr>file:///\\chi05fs01\Shared\ASSET%20ALLOCATION\FRONTIER%20ENGINEER\Frontier%20Engineer%20Template\Asset%20Class%20Data%20Master.xlsm!Tables!R16C11:R16C12</vt:lpstr>
      <vt:lpstr>file:///\\chi05fs01\Shared\ASSET%20ALLOCATION\FRONTIER%20ENGINEER\Frontier%20Engineer%20Template\Asset%20Class%20Data%20Master.xlsm!Tables!R22C11:R22C12</vt:lpstr>
      <vt:lpstr>file:///\\chi05fs01\Shared\ASSET%20ALLOCATION\FRONTIER%20ENGINEER\Frontier%20Engineer%20Template\Asset%20Class%20Data%20Master.xlsm!Tables!R19C3:R23C8</vt:lpstr>
      <vt:lpstr>file:///\\chi05fs01\Shared\ASSET%20ALLOCATION\FRONTIER%20ENGINEER\Frontier%20Engineer%20Template\Asset%20Class%20Data%20Master.xlsm!Tables!R25C3:R29C8</vt:lpstr>
      <vt:lpstr>file:///\\chi05fs01\Shared\ASSET%20ALLOCATION\FRONTIER%20ENGINEER\Frontier%20Engineer%20Template\Asset%20Class%20Data%20Master.xlsm!Tables!R28C11:R28C12</vt:lpstr>
      <vt:lpstr>file:///\\chi05fs01\Shared\ASSET%20ALLOCATION\FRONTIER%20ENGINEER\Frontier%20Engineer%20Template\Asset%20Class%20Data%20Master.xlsm!Tables!R31C3:R35C8</vt:lpstr>
      <vt:lpstr>file:///\\chi05fs01\Shared\ASSET%20ALLOCATION\FRONTIER%20ENGINEER\Frontier%20Engineer%20Template\Asset%20Class%20Data%20Master.xlsm!Tables!R34C11:R34C12</vt:lpstr>
      <vt:lpstr>file:///\\chi05fs01\Shared\ASSET%20ALLOCATION\FRONTIER%20ENGINEER\Frontier%20Engineer%20Template\Asset%20Class%20Data%20Master.xlsm!Tables!R37C3:R41C8</vt:lpstr>
      <vt:lpstr>file:///\\chi05fs01\Shared\ASSET%20ALLOCATION\FRONTIER%20ENGINEER\Frontier%20Engineer%20Template\Asset%20Class%20Data%20Master.xlsm!Tables!R40C11:R40C12</vt:lpstr>
      <vt:lpstr>file:///\\chi05fs01\Shared\ASSET%20ALLOCATION\FRONTIER%20ENGINEER\Frontier%20Engineer%20Template\Asset%20Class%20Data%20Master.xlsm!Tables!R43C3:R47C8</vt:lpstr>
      <vt:lpstr>file:///\\chi05fs01\Shared\ASSET%20ALLOCATION\FRONTIER%20ENGINEER\Frontier%20Engineer%20Template\Asset%20Class%20Data%20Master.xlsm!Tables!R46C11:R46C12</vt:lpstr>
      <vt:lpstr>file:///\\chi05fs01\Shared\ASSET%20ALLOCATION\FRONTIER%20ENGINEER\Frontier%20Engineer%20Template\Asset%20Class%20Data%20Master.xlsm!Tables!R49C3:R53C8</vt:lpstr>
      <vt:lpstr>file:///\\chi05fs01\Shared\ASSET%20ALLOCATION\FRONTIER%20ENGINEER\Frontier%20Engineer%20Template\Asset%20Class%20Data%20Master.xlsm!Tables!R55C3:R59C8</vt:lpstr>
      <vt:lpstr>file:///\\chi05fs01\Shared\ASSET%20ALLOCATION\FRONTIER%20ENGINEER\Frontier%20Engineer%20Template\Asset%20Class%20Data%20Master.xlsm!Tables!R58C11:R58C12</vt:lpstr>
      <vt:lpstr>file:///\\chi05fs01\Shared\ASSET%20ALLOCATION\FRONTIER%20ENGINEER\Frontier%20Engineer%20Template\Asset%20Class%20Data%20Master.xlsm!Tables!R61C3:R65C8</vt:lpstr>
      <vt:lpstr>file:///\\chi05fs01\Shared\ASSET%20ALLOCATION\FRONTIER%20ENGINEER\Frontier%20Engineer%20Template\Asset%20Class%20Data%20Master.xlsm!Tables!R64C11:R64C12</vt:lpstr>
      <vt:lpstr>file:///\\chi05fs01\Shared\ASSET%20ALLOCATION\FRONTIER%20ENGINEER\Frontier%20Engineer%20Template\Asset%20Class%20Data%20Master.xlsm!Tables!R70C11:R70C12</vt:lpstr>
      <vt:lpstr>file:///\\chi05fs01\Shared\ASSET%20ALLOCATION\FRONTIER%20ENGINEER\Frontier%20Engineer%20Template\Asset%20Class%20Data%20Master.xlsm!Tables!R67C3:R71C8</vt:lpstr>
      <vt:lpstr>file:///\\chi05fs01\Shared\ASSET%20ALLOCATION\FRONTIER%20ENGINEER\Frontier%20Engineer%20Template\Asset%20Class%20Data%20Master.xlsm!Tables!R76C11:R76C12</vt:lpstr>
      <vt:lpstr>file:///\\chi05fs01\Shared\ASSET%20ALLOCATION\FRONTIER%20ENGINEER\Frontier%20Engineer%20Template\Asset%20Class%20Data%20Master.xlsm!Tables!R73C3:R77C8</vt:lpstr>
      <vt:lpstr>file:///\\chi05fs01\Shared\ASSET%20ALLOCATION\FRONTIER%20ENGINEER\Frontier%20Engineer%20Template\Asset%20Class%20Data%20Master.xlsm!Tables!R82C11:R82C12</vt:lpstr>
      <vt:lpstr>file:///\\chi05fs01\Shared\ASSET%20ALLOCATION\FRONTIER%20ENGINEER\Frontier%20Engineer%20Template\Asset%20Class%20Data%20Master.xlsm!Tables!R79C3:R83C8</vt:lpstr>
      <vt:lpstr>file:///\\chi05fs01\Shared\ASSET%20ALLOCATION\FRONTIER%20ENGINEER\Frontier%20Engineer%20Template\Asset%20Class%20Data%20Master.xlsm!Tables!R85C3:R89C8</vt:lpstr>
      <vt:lpstr>file:///\\chi05fs01\Shared\ASSET%20ALLOCATION\FRONTIER%20ENGINEER\Frontier%20Engineer%20Template\Asset%20Class%20Data%20Master.xlsm!Tables!R88C11:R88C12</vt:lpstr>
      <vt:lpstr>file:///\\chi05fs01\Shared\ASSET%20ALLOCATION\FRONTIER%20ENGINEER\Frontier%20Engineer%20Template\Asset%20Class%20Data%20Master.xlsm!Tables!R94C11:R94C12</vt:lpstr>
      <vt:lpstr>file:///\\chi05fs01\Shared\ASSET%20ALLOCATION\FRONTIER%20ENGINEER\Frontier%20Engineer%20Template\Asset%20Class%20Data%20Master.xlsm!Tables!R91C3:R95C8</vt:lpstr>
      <vt:lpstr>file:///\\chi05fs01\Shared\ASSET%20ALLOCATION\FRONTIER%20ENGINEER\Frontier%20Engineer%20Template\Asset%20Class%20Data%20Master.xlsm!Tables!R100C11:R100C12</vt:lpstr>
      <vt:lpstr>file:///\\chi05fs01\Shared\ASSET%20ALLOCATION\FRONTIER%20ENGINEER\Frontier%20Engineer%20Template\Asset%20Class%20Data%20Master.xlsm!Tables!R97C3:R101C8</vt:lpstr>
      <vt:lpstr>file:///\\chi05fs01\Shared\ASSET%20ALLOCATION\FRONTIER%20ENGINEER\Frontier%20Engineer%20Template\Asset%20Class%20Data%20Master.xlsm!Tables!R104C3:R108C8</vt:lpstr>
      <vt:lpstr>file:///\\chi05fs01\Shared\ASSET%20ALLOCATION\FRONTIER%20ENGINEER\Frontier%20Engineer%20Template\Asset%20Class%20Data%20Master.xlsm!Tables!R107C11:R107C12</vt:lpstr>
      <vt:lpstr>file:///\\chi05fs01\Shared\ASSET%20ALLOCATION\FRONTIER%20ENGINEER\Frontier%20Engineer%20Template\Asset%20Class%20Data%20Master.xlsm!Tables!R110C3:R114C8</vt:lpstr>
      <vt:lpstr>file:///\\chi05fs01\Shared\ASSET%20ALLOCATION\FRONTIER%20ENGINEER\Frontier%20Engineer%20Template\Asset%20Class%20Data%20Master.xlsm!Tables!R113C11:R113C12</vt:lpstr>
      <vt:lpstr>file:///\\chi05fs01\Shared\ASSET%20ALLOCATION\FRONTIER%20ENGINEER\Frontier%20Engineer%20Template\Asset%20Class%20Data%20Master.xlsm!Tables!R116C3:R120C8</vt:lpstr>
      <vt:lpstr>file:///\\chi05fs01\Shared\ASSET%20ALLOCATION\FRONTIER%20ENGINEER\Frontier%20Engineer%20Template\Asset%20Class%20Data%20Master.xlsm!Tables!R119C11:R119C12</vt:lpstr>
      <vt:lpstr>PowerPoint Presentation</vt:lpstr>
      <vt:lpstr>Asset Class Summaries</vt:lpstr>
      <vt:lpstr>Treasury Inflation Protected Securities (TIPS)</vt:lpstr>
      <vt:lpstr>Municipal Bonds</vt:lpstr>
      <vt:lpstr>High Yield Municipal Bonds</vt:lpstr>
      <vt:lpstr>U.S. Investment Grade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Rice</dc:creator>
  <cp:lastModifiedBy>Karen Kushner</cp:lastModifiedBy>
  <cp:revision>27</cp:revision>
  <cp:lastPrinted>2021-07-21T17:11:43Z</cp:lastPrinted>
  <dcterms:created xsi:type="dcterms:W3CDTF">2021-03-15T20:41:55Z</dcterms:created>
  <dcterms:modified xsi:type="dcterms:W3CDTF">2022-07-11T16:46:38Z</dcterms:modified>
</cp:coreProperties>
</file>